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notesMasterIdLst>
    <p:notesMasterId r:id="rId15"/>
  </p:notesMasterIdLst>
  <p:sldIdLst>
    <p:sldId id="256" r:id="rId3"/>
    <p:sldId id="257" r:id="rId4"/>
    <p:sldId id="269" r:id="rId5"/>
    <p:sldId id="271" r:id="rId6"/>
    <p:sldId id="272" r:id="rId7"/>
    <p:sldId id="273" r:id="rId8"/>
    <p:sldId id="274" r:id="rId9"/>
    <p:sldId id="278" r:id="rId10"/>
    <p:sldId id="275" r:id="rId11"/>
    <p:sldId id="276" r:id="rId12"/>
    <p:sldId id="277" r:id="rId13"/>
    <p:sldId id="268" r:id="rId14"/>
  </p:sldIdLst>
  <p:sldSz cx="9144000" cy="6858000" type="screen4x3"/>
  <p:notesSz cx="6858000" cy="9144000"/>
  <p:custDataLst>
    <p:custData r:id="rId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857" autoAdjust="0"/>
  </p:normalViewPr>
  <p:slideViewPr>
    <p:cSldViewPr>
      <p:cViewPr varScale="1">
        <p:scale>
          <a:sx n="61" d="100"/>
          <a:sy n="61" d="100"/>
        </p:scale>
        <p:origin x="-90" y="-60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6EC4E0-2DEC-4039-B9E8-395A2D7CF548}" type="datetimeFigureOut">
              <a:rPr lang="en-GB" smtClean="0"/>
              <a:t>13/11/2013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B7F5D2-CA54-4FE8-86FB-368CAD9183C1}" type="slidenum">
              <a:rPr lang="en-GB" smtClean="0"/>
              <a:t>‹#›</a:t>
            </a:fld>
            <a:endParaRPr lang="en-GB"/>
          </a:p>
        </p:txBody>
      </p:sp>
    </p:spTree>
    <p:extLst>
      <p:ext uri="{BB962C8B-B14F-4D97-AF65-F5344CB8AC3E}">
        <p14:creationId xmlns:p14="http://schemas.microsoft.com/office/powerpoint/2010/main" val="4852139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2</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11</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ECB7F5D2-CA54-4FE8-86FB-368CAD9183C1}" type="slidenum">
              <a:rPr lang="en-GB" smtClean="0"/>
              <a:t>3</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ECB7F5D2-CA54-4FE8-86FB-368CAD9183C1}" type="slidenum">
              <a:rPr lang="en-GB" smtClean="0"/>
              <a:t>4</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5</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6</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CB7F5D2-CA54-4FE8-86FB-368CAD9183C1}" type="slidenum">
              <a:rPr lang="en-GB" smtClean="0"/>
              <a:t>7</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ECB7F5D2-CA54-4FE8-86FB-368CAD9183C1}" type="slidenum">
              <a:rPr lang="en-GB" smtClean="0"/>
              <a:t>8</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9</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10</a:t>
            </a:fld>
            <a:endParaRPr lang="en-GB"/>
          </a:p>
        </p:txBody>
      </p:sp>
    </p:spTree>
    <p:extLst>
      <p:ext uri="{BB962C8B-B14F-4D97-AF65-F5344CB8AC3E}">
        <p14:creationId xmlns:p14="http://schemas.microsoft.com/office/powerpoint/2010/main" val="42686037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818E15F-865C-4C39-9372-64FCC8C491BA}" type="datetimeFigureOut">
              <a:rPr lang="en-GB" smtClean="0"/>
              <a:t>13/11/2013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13/11/2013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13/11/2013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13/11/2013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18E15F-865C-4C39-9372-64FCC8C491BA}" type="datetimeFigureOut">
              <a:rPr lang="en-GB" smtClean="0"/>
              <a:t>13/11/2013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18E15F-865C-4C39-9372-64FCC8C491BA}" type="datetimeFigureOut">
              <a:rPr lang="en-GB" smtClean="0"/>
              <a:t>13/11/2013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18E15F-865C-4C39-9372-64FCC8C491BA}" type="datetimeFigureOut">
              <a:rPr lang="en-GB" smtClean="0"/>
              <a:t>13/11/2013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18E15F-865C-4C39-9372-64FCC8C491BA}" type="datetimeFigureOut">
              <a:rPr lang="en-GB" smtClean="0"/>
              <a:t>13/11/2013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18E15F-865C-4C39-9372-64FCC8C491BA}" type="datetimeFigureOut">
              <a:rPr lang="en-GB" smtClean="0"/>
              <a:t>13/11/2013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18E15F-865C-4C39-9372-64FCC8C491BA}" type="datetimeFigureOut">
              <a:rPr lang="en-GB" smtClean="0"/>
              <a:t>13/11/2013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t>‹#›</a:t>
            </a:fld>
            <a:endParaRPr lang="en-GB"/>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818E15F-865C-4C39-9372-64FCC8C491BA}" type="datetimeFigureOut">
              <a:rPr lang="en-GB" smtClean="0"/>
              <a:t>13/11/2013</a:t>
            </a:fld>
            <a:endParaRPr lang="en-GB"/>
          </a:p>
        </p:txBody>
      </p:sp>
      <p:sp>
        <p:nvSpPr>
          <p:cNvPr id="9" name="Slide Number Placeholder 8"/>
          <p:cNvSpPr>
            <a:spLocks noGrp="1"/>
          </p:cNvSpPr>
          <p:nvPr>
            <p:ph type="sldNum" sz="quarter" idx="11"/>
          </p:nvPr>
        </p:nvSpPr>
        <p:spPr/>
        <p:txBody>
          <a:bodyPr/>
          <a:lstStyle/>
          <a:p>
            <a:fld id="{32C8A5B5-72AA-41F2-9EB8-008BD9C8F85C}" type="slidenum">
              <a:rPr lang="en-GB" smtClean="0"/>
              <a:t>‹#›</a:t>
            </a:fld>
            <a:endParaRPr lang="en-GB"/>
          </a:p>
        </p:txBody>
      </p:sp>
      <p:sp>
        <p:nvSpPr>
          <p:cNvPr id="10" name="Footer Placeholder 9"/>
          <p:cNvSpPr>
            <a:spLocks noGrp="1"/>
          </p:cNvSpPr>
          <p:nvPr>
            <p:ph type="ftr" sz="quarter" idx="12"/>
          </p:nvPr>
        </p:nvSpPr>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2C8A5B5-72AA-41F2-9EB8-008BD9C8F85C}" type="slidenum">
              <a:rPr lang="en-GB" smtClean="0"/>
              <a:t>‹#›</a:t>
            </a:fld>
            <a:endParaRPr lang="en-GB"/>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GB"/>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818E15F-865C-4C39-9372-64FCC8C491BA}" type="datetimeFigureOut">
              <a:rPr lang="en-GB" smtClean="0"/>
              <a:t>13/11/2013</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http://www.nonstick-pans.com/images/product-images/nonstick-pans.jpg"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http://www.gogreenzine.com/wp-content/uploads/2011/01/turn-the-tap-off.jpg"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http://2.bp.blogspot.com/-vlqw9-O8W5g/T0wAhDN0vZI/AAAAAAAACg4/hsShHWhFqNs/s1600/oliversoup3.jpg"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rmAutofit fontScale="90000"/>
          </a:bodyPr>
          <a:lstStyle/>
          <a:p>
            <a:r>
              <a:rPr lang="en-GB" dirty="0" smtClean="0"/>
              <a:t>Week 7</a:t>
            </a:r>
            <a:br>
              <a:rPr lang="en-GB" dirty="0" smtClean="0"/>
            </a:br>
            <a:r>
              <a:rPr lang="en-GB" dirty="0" smtClean="0"/>
              <a:t>reading CVC and Dolch list words in sentences</a:t>
            </a:r>
            <a:br>
              <a:rPr lang="en-GB" dirty="0" smtClean="0"/>
            </a:br>
            <a:endParaRPr lang="en-GB" dirty="0"/>
          </a:p>
        </p:txBody>
      </p:sp>
      <p:sp>
        <p:nvSpPr>
          <p:cNvPr id="7" name="Subtitle 6"/>
          <p:cNvSpPr>
            <a:spLocks noGrp="1"/>
          </p:cNvSpPr>
          <p:nvPr>
            <p:ph type="subTitle" idx="1"/>
          </p:nvPr>
        </p:nvSpPr>
        <p:spPr>
          <a:xfrm>
            <a:off x="1115616" y="3645024"/>
            <a:ext cx="7200800" cy="2736304"/>
          </a:xfrm>
        </p:spPr>
        <p:txBody>
          <a:bodyPr>
            <a:normAutofit fontScale="85000" lnSpcReduction="20000"/>
          </a:bodyPr>
          <a:lstStyle/>
          <a:p>
            <a:r>
              <a:rPr lang="en-GB" dirty="0"/>
              <a:t>Ideally, prior to showing these slides, print the slides and cut up the sentences and pictures. Ask the learners in groups to match them, then work through the slides and ask learners to correct as you go along.</a:t>
            </a:r>
          </a:p>
          <a:p>
            <a:endParaRPr lang="en-GB" dirty="0"/>
          </a:p>
          <a:p>
            <a:r>
              <a:rPr lang="en-GB" dirty="0"/>
              <a:t>The following sentences incorporate Dolch words and CVC words. Work slowly with the group, showing how to sound out the new CVC words and draw attention to the Dolch words than can’t be sounded out. Use comprehension questions as you present each slide and model new language.</a:t>
            </a:r>
          </a:p>
          <a:p>
            <a:endParaRPr lang="en-GB" dirty="0"/>
          </a:p>
          <a:p>
            <a:r>
              <a:rPr lang="en-GB" dirty="0"/>
              <a:t>Use the arrows on the keyboard to move forward or click the buttons. Press F5 on the keyboard to start the slideshow.</a:t>
            </a: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Action Button: Return 9">
            <a:hlinkClick r:id="" action="ppaction://hlinkshowjump?jump=endshow" highlightClick="1"/>
          </p:cNvPr>
          <p:cNvSpPr/>
          <p:nvPr/>
        </p:nvSpPr>
        <p:spPr>
          <a:xfrm>
            <a:off x="323528"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215516" y="5949280"/>
            <a:ext cx="1116124" cy="307777"/>
          </a:xfrm>
          <a:prstGeom prst="rect">
            <a:avLst/>
          </a:prstGeom>
          <a:noFill/>
        </p:spPr>
        <p:txBody>
          <a:bodyPr wrap="square" rtlCol="0">
            <a:spAutoFit/>
          </a:bodyPr>
          <a:lstStyle/>
          <a:p>
            <a:r>
              <a:rPr lang="en-GB" sz="1400" dirty="0" smtClean="0"/>
              <a:t>end show</a:t>
            </a:r>
            <a:endParaRPr lang="en-GB" sz="1400" dirty="0"/>
          </a:p>
        </p:txBody>
      </p:sp>
    </p:spTree>
    <p:extLst>
      <p:ext uri="{BB962C8B-B14F-4D97-AF65-F5344CB8AC3E}">
        <p14:creationId xmlns:p14="http://schemas.microsoft.com/office/powerpoint/2010/main" val="15143587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67626" y="1340768"/>
            <a:ext cx="7543800" cy="1584176"/>
          </a:xfrm>
        </p:spPr>
        <p:txBody>
          <a:bodyPr>
            <a:normAutofit/>
          </a:bodyPr>
          <a:lstStyle/>
          <a:p>
            <a:pPr algn="ctr"/>
            <a:r>
              <a:rPr lang="en-GB" dirty="0">
                <a:latin typeface="Comic Sans MS" pitchFamily="66" charset="0"/>
              </a:rPr>
              <a:t>I cook in a cap</a:t>
            </a:r>
            <a:r>
              <a:rPr lang="en-GB" dirty="0" smtClean="0">
                <a:latin typeface="Comic Sans MS" pitchFamily="66" charset="0"/>
              </a:rPr>
              <a:t>.</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p:cNvSpPr txBox="1"/>
          <p:nvPr/>
        </p:nvSpPr>
        <p:spPr>
          <a:xfrm>
            <a:off x="188029" y="160653"/>
            <a:ext cx="819324" cy="707886"/>
          </a:xfrm>
          <a:prstGeom prst="rect">
            <a:avLst/>
          </a:prstGeom>
          <a:noFill/>
        </p:spPr>
        <p:txBody>
          <a:bodyPr wrap="square" rtlCol="0">
            <a:spAutoFit/>
          </a:bodyPr>
          <a:lstStyle/>
          <a:p>
            <a:r>
              <a:rPr lang="en-GB" sz="4000" dirty="0" smtClean="0"/>
              <a:t>9</a:t>
            </a:r>
            <a:endParaRPr lang="en-GB" sz="4000" dirty="0"/>
          </a:p>
        </p:txBody>
      </p:sp>
      <p:pic>
        <p:nvPicPr>
          <p:cNvPr id="7" name="Picture 7" descr="http://static.guim.co.uk/sys-images/Guardian/About/General/2012/9/11/1347381513967/Student-cooking-01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9781" y="3442428"/>
            <a:ext cx="3663891" cy="2198335"/>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ANd9GcQh3BClfoBY3yxsI2cvoAcwSqIT4W2WZ_tU1jPE3Xt_JMxcGQWp"/>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76056" y="3041529"/>
            <a:ext cx="2376264" cy="3000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ight Arrow 11"/>
          <p:cNvSpPr/>
          <p:nvPr/>
        </p:nvSpPr>
        <p:spPr>
          <a:xfrm>
            <a:off x="3635896" y="3328774"/>
            <a:ext cx="2304256" cy="7200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3368531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67626" y="1340768"/>
            <a:ext cx="7543800" cy="1584176"/>
          </a:xfrm>
        </p:spPr>
        <p:txBody>
          <a:bodyPr>
            <a:normAutofit/>
          </a:bodyPr>
          <a:lstStyle/>
          <a:p>
            <a:pPr algn="ctr"/>
            <a:r>
              <a:rPr lang="en-GB" dirty="0">
                <a:latin typeface="Comic Sans MS" pitchFamily="66" charset="0"/>
              </a:rPr>
              <a:t>Then I have a nap.</a:t>
            </a: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itle 5"/>
          <p:cNvSpPr txBox="1">
            <a:spLocks/>
          </p:cNvSpPr>
          <p:nvPr/>
        </p:nvSpPr>
        <p:spPr>
          <a:xfrm>
            <a:off x="2339752" y="3356992"/>
            <a:ext cx="2606061" cy="1584176"/>
          </a:xfrm>
          <a:prstGeom prst="rect">
            <a:avLst/>
          </a:prstGeom>
        </p:spPr>
        <p:txBody>
          <a:bodyPr vert="horz" lIns="91440" tIns="45720" rIns="91440" bIns="45720" rtlCol="0" anchor="b">
            <a:normAutofit/>
          </a:bodyPr>
          <a:lstStyle>
            <a:lvl1pPr algn="l" defTabSz="914400" rtl="0" eaLnBrk="1" latinLnBrk="0" hangingPunct="1">
              <a:spcBef>
                <a:spcPct val="0"/>
              </a:spcBef>
              <a:buNone/>
              <a:defRPr sz="6600" kern="1200" cap="none" spc="-100" baseline="0">
                <a:ln>
                  <a:noFill/>
                </a:ln>
                <a:solidFill>
                  <a:schemeClr val="tx2"/>
                </a:solidFill>
                <a:effectLst/>
                <a:latin typeface="+mj-lt"/>
                <a:ea typeface="+mj-ea"/>
                <a:cs typeface="+mj-cs"/>
              </a:defRPr>
            </a:lvl1pPr>
          </a:lstStyle>
          <a:p>
            <a:pPr algn="ctr"/>
            <a:endParaRPr lang="en-GB" sz="9600" dirty="0"/>
          </a:p>
        </p:txBody>
      </p:sp>
      <p:sp>
        <p:nvSpPr>
          <p:cNvPr id="11" name="TextBox 10"/>
          <p:cNvSpPr txBox="1"/>
          <p:nvPr/>
        </p:nvSpPr>
        <p:spPr>
          <a:xfrm>
            <a:off x="188029" y="160653"/>
            <a:ext cx="819324" cy="707886"/>
          </a:xfrm>
          <a:prstGeom prst="rect">
            <a:avLst/>
          </a:prstGeom>
          <a:noFill/>
        </p:spPr>
        <p:txBody>
          <a:bodyPr wrap="square" rtlCol="0">
            <a:spAutoFit/>
          </a:bodyPr>
          <a:lstStyle/>
          <a:p>
            <a:r>
              <a:rPr lang="en-GB" sz="4000" dirty="0" smtClean="0"/>
              <a:t>10</a:t>
            </a:r>
            <a:endParaRPr lang="en-GB" sz="4000" dirty="0"/>
          </a:p>
        </p:txBody>
      </p:sp>
      <p:pic>
        <p:nvPicPr>
          <p:cNvPr id="8194" name="Picture 2" descr="productivity-na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79712" y="3339655"/>
            <a:ext cx="3926036" cy="21427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120724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556792"/>
            <a:ext cx="7543800" cy="3960440"/>
          </a:xfrm>
        </p:spPr>
        <p:txBody>
          <a:bodyPr>
            <a:normAutofit fontScale="90000"/>
          </a:bodyPr>
          <a:lstStyle/>
          <a:p>
            <a:pPr algn="ctr"/>
            <a:r>
              <a:rPr lang="en-GB" dirty="0" smtClean="0"/>
              <a:t>start again</a:t>
            </a:r>
            <a:br>
              <a:rPr lang="en-GB" dirty="0" smtClean="0"/>
            </a:br>
            <a:r>
              <a:rPr lang="en-GB" dirty="0"/>
              <a:t/>
            </a:r>
            <a:br>
              <a:rPr lang="en-GB" dirty="0"/>
            </a:br>
            <a:r>
              <a:rPr lang="en-GB" dirty="0" smtClean="0"/>
              <a:t>(if needed)</a:t>
            </a:r>
            <a:br>
              <a:rPr lang="en-GB" dirty="0" smtClean="0"/>
            </a:br>
            <a:endParaRPr lang="en-GB" dirty="0"/>
          </a:p>
        </p:txBody>
      </p:sp>
      <p:sp>
        <p:nvSpPr>
          <p:cNvPr id="9" name="Action Button: Back or Previous 8">
            <a:hlinkClick r:id="" action="ppaction://hlinkshowjump?jump=previousslide" highlightClick="1"/>
          </p:cNvPr>
          <p:cNvSpPr/>
          <p:nvPr/>
        </p:nvSpPr>
        <p:spPr>
          <a:xfrm>
            <a:off x="5940152"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ction Button: Home 1">
            <a:hlinkClick r:id="" action="ppaction://hlinkshowjump?jump=firstslide" highlightClick="1"/>
          </p:cNvPr>
          <p:cNvSpPr/>
          <p:nvPr/>
        </p:nvSpPr>
        <p:spPr>
          <a:xfrm>
            <a:off x="7668344" y="6309320"/>
            <a:ext cx="648072" cy="43204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Action Button: Return 2">
            <a:hlinkClick r:id="" action="ppaction://hlinkshowjump?jump=endshow" highlightClick="1"/>
          </p:cNvPr>
          <p:cNvSpPr/>
          <p:nvPr/>
        </p:nvSpPr>
        <p:spPr>
          <a:xfrm>
            <a:off x="6876256"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6768244" y="5949280"/>
            <a:ext cx="1116124" cy="307777"/>
          </a:xfrm>
          <a:prstGeom prst="rect">
            <a:avLst/>
          </a:prstGeom>
          <a:noFill/>
        </p:spPr>
        <p:txBody>
          <a:bodyPr wrap="square" rtlCol="0">
            <a:spAutoFit/>
          </a:bodyPr>
          <a:lstStyle/>
          <a:p>
            <a:r>
              <a:rPr lang="en-GB" sz="1400" dirty="0" smtClean="0"/>
              <a:t>end show</a:t>
            </a:r>
            <a:endParaRPr lang="en-GB" sz="1400" dirty="0"/>
          </a:p>
        </p:txBody>
      </p:sp>
      <p:sp>
        <p:nvSpPr>
          <p:cNvPr id="10" name="TextBox 9"/>
          <p:cNvSpPr txBox="1"/>
          <p:nvPr/>
        </p:nvSpPr>
        <p:spPr>
          <a:xfrm>
            <a:off x="7704348" y="5949280"/>
            <a:ext cx="1116124" cy="307777"/>
          </a:xfrm>
          <a:prstGeom prst="rect">
            <a:avLst/>
          </a:prstGeom>
          <a:noFill/>
        </p:spPr>
        <p:txBody>
          <a:bodyPr wrap="square" rtlCol="0">
            <a:spAutoFit/>
          </a:bodyPr>
          <a:lstStyle/>
          <a:p>
            <a:r>
              <a:rPr lang="en-GB" sz="1400" dirty="0" smtClean="0"/>
              <a:t>slide 1</a:t>
            </a:r>
            <a:endParaRPr lang="en-GB" sz="1400" dirty="0"/>
          </a:p>
        </p:txBody>
      </p:sp>
    </p:spTree>
    <p:extLst>
      <p:ext uri="{BB962C8B-B14F-4D97-AF65-F5344CB8AC3E}">
        <p14:creationId xmlns:p14="http://schemas.microsoft.com/office/powerpoint/2010/main" val="18827230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67626" y="1340768"/>
            <a:ext cx="7543800" cy="1584176"/>
          </a:xfrm>
        </p:spPr>
        <p:txBody>
          <a:bodyPr>
            <a:normAutofit/>
          </a:bodyPr>
          <a:lstStyle/>
          <a:p>
            <a:pPr algn="ctr"/>
            <a:r>
              <a:rPr lang="en-GB" dirty="0">
                <a:latin typeface="Comic Sans MS" pitchFamily="66" charset="0"/>
              </a:rPr>
              <a:t>My name is Pat.</a:t>
            </a: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smtClean="0"/>
              <a:t>1</a:t>
            </a:r>
            <a:endParaRPr lang="en-GB" sz="4000" dirty="0"/>
          </a:p>
        </p:txBody>
      </p:sp>
      <p:pic>
        <p:nvPicPr>
          <p:cNvPr id="1026" name="Picture 2" descr="ANd9GcQh3BClfoBY3yxsI2cvoAcwSqIT4W2WZ_tU1jPE3Xt_JMxcGQW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59832" y="3140968"/>
            <a:ext cx="2376264" cy="3000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176646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67626" y="1340768"/>
            <a:ext cx="7543800" cy="1584176"/>
          </a:xfrm>
        </p:spPr>
        <p:txBody>
          <a:bodyPr>
            <a:normAutofit/>
          </a:bodyPr>
          <a:lstStyle/>
          <a:p>
            <a:pPr algn="ctr"/>
            <a:r>
              <a:rPr lang="en-GB" dirty="0">
                <a:latin typeface="Comic Sans MS" pitchFamily="66" charset="0"/>
              </a:rPr>
              <a:t>I cook with pans.</a:t>
            </a: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188029" y="160653"/>
            <a:ext cx="819324" cy="707886"/>
          </a:xfrm>
          <a:prstGeom prst="rect">
            <a:avLst/>
          </a:prstGeom>
          <a:noFill/>
        </p:spPr>
        <p:txBody>
          <a:bodyPr wrap="square" rtlCol="0">
            <a:spAutoFit/>
          </a:bodyPr>
          <a:lstStyle/>
          <a:p>
            <a:r>
              <a:rPr lang="en-GB" sz="4000" dirty="0"/>
              <a:t>2</a:t>
            </a:r>
          </a:p>
        </p:txBody>
      </p:sp>
      <p:pic>
        <p:nvPicPr>
          <p:cNvPr id="2049" name="Picture 1" descr="http://www.nonstick-pans.com/images/product-images/nonstick-pans.jpg"/>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5129808" y="3338888"/>
            <a:ext cx="2880320" cy="216024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3" name="Rectangle 4"/>
          <p:cNvSpPr>
            <a:spLocks noChangeArrowheads="1"/>
          </p:cNvSpPr>
          <p:nvPr/>
        </p:nvSpPr>
        <p:spPr bwMode="auto">
          <a:xfrm>
            <a:off x="0" y="12001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GB"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Rectangle 5"/>
          <p:cNvSpPr>
            <a:spLocks noChangeArrowheads="1"/>
          </p:cNvSpPr>
          <p:nvPr/>
        </p:nvSpPr>
        <p:spPr bwMode="auto">
          <a:xfrm>
            <a:off x="0" y="23717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GB" sz="900" b="0" i="0" u="none" strike="noStrike" cap="none" normalizeH="0" baseline="0" smtClean="0">
                <a:ln>
                  <a:noFill/>
                </a:ln>
                <a:solidFill>
                  <a:schemeClr val="tx1"/>
                </a:solidFill>
                <a:effectLst/>
                <a:latin typeface="Arial" pitchFamily="34" charset="0"/>
                <a:cs typeface="Arial" pitchFamily="34" charset="0"/>
              </a:rPr>
              <a:t> </a:t>
            </a:r>
            <a:endParaRPr kumimoji="0" lang="en-GB" sz="1800" b="0" i="0" u="none" strike="noStrike" cap="none" normalizeH="0" baseline="0" smtClean="0">
              <a:ln>
                <a:noFill/>
              </a:ln>
              <a:solidFill>
                <a:schemeClr val="tx1"/>
              </a:solidFill>
              <a:effectLst/>
              <a:latin typeface="Arial" pitchFamily="34" charset="0"/>
              <a:cs typeface="Arial" pitchFamily="34" charset="0"/>
            </a:endParaRPr>
          </a:p>
        </p:txBody>
      </p:sp>
      <p:pic>
        <p:nvPicPr>
          <p:cNvPr id="2055" name="Picture 7" descr="http://static.guim.co.uk/sys-images/Guardian/About/General/2012/9/11/1347381513967/Student-cooking-010.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8029" y="3104558"/>
            <a:ext cx="4381500" cy="2628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50818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67626" y="1340768"/>
            <a:ext cx="7543800" cy="1584176"/>
          </a:xfrm>
        </p:spPr>
        <p:txBody>
          <a:bodyPr>
            <a:normAutofit/>
          </a:bodyPr>
          <a:lstStyle/>
          <a:p>
            <a:pPr algn="ctr"/>
            <a:r>
              <a:rPr lang="en-GB" dirty="0">
                <a:latin typeface="Comic Sans MS" pitchFamily="66" charset="0"/>
              </a:rPr>
              <a:t>A brown pan.</a:t>
            </a: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188029" y="160653"/>
            <a:ext cx="819324" cy="707886"/>
          </a:xfrm>
          <a:prstGeom prst="rect">
            <a:avLst/>
          </a:prstGeom>
          <a:noFill/>
        </p:spPr>
        <p:txBody>
          <a:bodyPr wrap="square" rtlCol="0">
            <a:spAutoFit/>
          </a:bodyPr>
          <a:lstStyle/>
          <a:p>
            <a:r>
              <a:rPr lang="en-GB" sz="4000" dirty="0"/>
              <a:t>3</a:t>
            </a:r>
          </a:p>
        </p:txBody>
      </p:sp>
      <p:pic>
        <p:nvPicPr>
          <p:cNvPr id="4098" name="Picture 2" descr="35969_lar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7864" y="3282193"/>
            <a:ext cx="2736304" cy="2736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792787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67626" y="1340768"/>
            <a:ext cx="7543800" cy="1584176"/>
          </a:xfrm>
        </p:spPr>
        <p:txBody>
          <a:bodyPr>
            <a:normAutofit/>
          </a:bodyPr>
          <a:lstStyle/>
          <a:p>
            <a:pPr algn="ctr"/>
            <a:r>
              <a:rPr lang="en-GB" dirty="0" smtClean="0">
                <a:latin typeface="Comic Sans MS" pitchFamily="66" charset="0"/>
              </a:rPr>
              <a:t>A black pan.</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188029" y="160653"/>
            <a:ext cx="819324" cy="707886"/>
          </a:xfrm>
          <a:prstGeom prst="rect">
            <a:avLst/>
          </a:prstGeom>
          <a:noFill/>
        </p:spPr>
        <p:txBody>
          <a:bodyPr wrap="square" rtlCol="0">
            <a:spAutoFit/>
          </a:bodyPr>
          <a:lstStyle/>
          <a:p>
            <a:r>
              <a:rPr lang="en-GB" sz="4000" dirty="0"/>
              <a:t>4</a:t>
            </a:r>
          </a:p>
        </p:txBody>
      </p:sp>
      <p:pic>
        <p:nvPicPr>
          <p:cNvPr id="3074" name="Picture 2" descr="perfect-pans-20cm-stock-pot-plus-free-perfect-peeler-667-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7784" y="3356992"/>
            <a:ext cx="3330270" cy="2376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74331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31052" y="1315090"/>
            <a:ext cx="7543800" cy="1584176"/>
          </a:xfrm>
        </p:spPr>
        <p:txBody>
          <a:bodyPr>
            <a:normAutofit/>
          </a:bodyPr>
          <a:lstStyle/>
          <a:p>
            <a:pPr algn="ctr"/>
            <a:r>
              <a:rPr lang="en-GB" dirty="0" smtClean="0">
                <a:latin typeface="Comic Sans MS" pitchFamily="66" charset="0"/>
              </a:rPr>
              <a:t>A tap for water.</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188029" y="160653"/>
            <a:ext cx="819324" cy="707886"/>
          </a:xfrm>
          <a:prstGeom prst="rect">
            <a:avLst/>
          </a:prstGeom>
          <a:noFill/>
        </p:spPr>
        <p:txBody>
          <a:bodyPr wrap="square" rtlCol="0">
            <a:spAutoFit/>
          </a:bodyPr>
          <a:lstStyle/>
          <a:p>
            <a:r>
              <a:rPr lang="en-GB" sz="4000" dirty="0"/>
              <a:t>5</a:t>
            </a:r>
          </a:p>
        </p:txBody>
      </p:sp>
      <p:pic>
        <p:nvPicPr>
          <p:cNvPr id="5121" name="Picture 1" descr="http://www.gogreenzine.com/wp-content/uploads/2011/01/turn-the-tap-off.jpg"/>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2987824" y="3436676"/>
            <a:ext cx="1686297" cy="2181357"/>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3" name="Rectangle 4"/>
          <p:cNvSpPr>
            <a:spLocks noChangeArrowheads="1"/>
          </p:cNvSpPr>
          <p:nvPr/>
        </p:nvSpPr>
        <p:spPr bwMode="auto">
          <a:xfrm>
            <a:off x="0" y="13430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GB"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Rectangle 5"/>
          <p:cNvSpPr>
            <a:spLocks noChangeArrowheads="1"/>
          </p:cNvSpPr>
          <p:nvPr/>
        </p:nvSpPr>
        <p:spPr bwMode="auto">
          <a:xfrm>
            <a:off x="0" y="26860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Arial" pitchFamily="34" charset="0"/>
                <a:cs typeface="Arial" pitchFamily="34" charset="0"/>
              </a:rPr>
              <a:t> </a:t>
            </a:r>
            <a:endParaRPr kumimoji="0" lang="en-GB"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8811405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37958" y="1340768"/>
            <a:ext cx="7543800" cy="1584176"/>
          </a:xfrm>
        </p:spPr>
        <p:txBody>
          <a:bodyPr>
            <a:normAutofit/>
          </a:bodyPr>
          <a:lstStyle/>
          <a:p>
            <a:pPr algn="ctr"/>
            <a:r>
              <a:rPr lang="en-GB" dirty="0">
                <a:latin typeface="Comic Sans MS" pitchFamily="66" charset="0"/>
              </a:rPr>
              <a:t>Water to cook</a:t>
            </a:r>
            <a:r>
              <a:rPr lang="en-GB" dirty="0" smtClean="0">
                <a:latin typeface="Comic Sans MS" pitchFamily="66" charset="0"/>
              </a:rPr>
              <a:t>.</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p:cNvSpPr txBox="1"/>
          <p:nvPr/>
        </p:nvSpPr>
        <p:spPr>
          <a:xfrm>
            <a:off x="188029" y="160653"/>
            <a:ext cx="819324" cy="707886"/>
          </a:xfrm>
          <a:prstGeom prst="rect">
            <a:avLst/>
          </a:prstGeom>
          <a:noFill/>
        </p:spPr>
        <p:txBody>
          <a:bodyPr wrap="square" rtlCol="0">
            <a:spAutoFit/>
          </a:bodyPr>
          <a:lstStyle/>
          <a:p>
            <a:r>
              <a:rPr lang="en-GB" sz="4000" dirty="0"/>
              <a:t>6</a:t>
            </a:r>
          </a:p>
        </p:txBody>
      </p:sp>
      <p:pic>
        <p:nvPicPr>
          <p:cNvPr id="7" name="Picture 2" descr="http://2.bp.blogspot.com/-vlqw9-O8W5g/T0wAhDN0vZI/AAAAAAAACg4/hsShHWhFqNs/s1600/oliversoup3.jpg"/>
          <p:cNvPicPr>
            <a:picLocks noChangeAspect="1" noChangeArrowheads="1"/>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2843808" y="3436675"/>
            <a:ext cx="2906812" cy="21917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80116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67626" y="1340768"/>
            <a:ext cx="7543800" cy="1584176"/>
          </a:xfrm>
        </p:spPr>
        <p:txBody>
          <a:bodyPr>
            <a:normAutofit/>
          </a:bodyPr>
          <a:lstStyle/>
          <a:p>
            <a:pPr algn="ctr"/>
            <a:r>
              <a:rPr lang="en-GB" dirty="0">
                <a:latin typeface="Comic Sans MS" pitchFamily="66" charset="0"/>
              </a:rPr>
              <a:t>I make bread baps</a:t>
            </a:r>
            <a:r>
              <a:rPr lang="en-GB" dirty="0" smtClean="0">
                <a:latin typeface="Comic Sans MS" pitchFamily="66" charset="0"/>
              </a:rPr>
              <a:t>.</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p:cNvSpPr txBox="1"/>
          <p:nvPr/>
        </p:nvSpPr>
        <p:spPr>
          <a:xfrm>
            <a:off x="188029" y="160653"/>
            <a:ext cx="819324" cy="707886"/>
          </a:xfrm>
          <a:prstGeom prst="rect">
            <a:avLst/>
          </a:prstGeom>
          <a:noFill/>
        </p:spPr>
        <p:txBody>
          <a:bodyPr wrap="square" rtlCol="0">
            <a:spAutoFit/>
          </a:bodyPr>
          <a:lstStyle/>
          <a:p>
            <a:r>
              <a:rPr lang="en-GB" sz="4000" dirty="0" smtClean="0"/>
              <a:t>7</a:t>
            </a:r>
            <a:endParaRPr lang="en-GB" sz="4000" dirty="0"/>
          </a:p>
        </p:txBody>
      </p:sp>
      <p:pic>
        <p:nvPicPr>
          <p:cNvPr id="6146" name="Picture 2" descr="SoftBap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7824" y="3284984"/>
            <a:ext cx="2304256" cy="2689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011034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70653" y="1124077"/>
            <a:ext cx="7543800" cy="1584176"/>
          </a:xfrm>
        </p:spPr>
        <p:txBody>
          <a:bodyPr>
            <a:normAutofit/>
          </a:bodyPr>
          <a:lstStyle/>
          <a:p>
            <a:pPr algn="ctr"/>
            <a:r>
              <a:rPr lang="en-GB" dirty="0">
                <a:latin typeface="Comic Sans MS" pitchFamily="66" charset="0"/>
              </a:rPr>
              <a:t>I wear a cap</a:t>
            </a:r>
            <a:r>
              <a:rPr lang="en-GB" dirty="0" smtClean="0">
                <a:latin typeface="Comic Sans MS" pitchFamily="66" charset="0"/>
              </a:rPr>
              <a:t>.</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188029" y="160653"/>
            <a:ext cx="819324" cy="707886"/>
          </a:xfrm>
          <a:prstGeom prst="rect">
            <a:avLst/>
          </a:prstGeom>
          <a:noFill/>
        </p:spPr>
        <p:txBody>
          <a:bodyPr wrap="square" rtlCol="0">
            <a:spAutoFit/>
          </a:bodyPr>
          <a:lstStyle/>
          <a:p>
            <a:r>
              <a:rPr lang="en-GB" sz="4000" dirty="0" smtClean="0"/>
              <a:t>8</a:t>
            </a:r>
            <a:endParaRPr lang="en-GB" sz="4000" dirty="0"/>
          </a:p>
        </p:txBody>
      </p:sp>
      <p:pic>
        <p:nvPicPr>
          <p:cNvPr id="7170" name="Picture 2" descr="ANd9GcQh3BClfoBY3yxsI2cvoAcwSqIT4W2WZ_tU1jPE3Xt_JMxcGQW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1880" y="2997739"/>
            <a:ext cx="2376264" cy="3000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ight Arrow 1"/>
          <p:cNvSpPr/>
          <p:nvPr/>
        </p:nvSpPr>
        <p:spPr>
          <a:xfrm>
            <a:off x="2051720" y="3284984"/>
            <a:ext cx="2304256" cy="7200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7686057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version>
  <revision id="1.0.37047.0"/>
</version>
</file>

<file path=customXml/itemProps1.xml><?xml version="1.0" encoding="utf-8"?>
<ds:datastoreItem xmlns:ds="http://schemas.openxmlformats.org/officeDocument/2006/customXml" ds:itemID="{D62303C3-E526-4593-8190-D73A3531D669}">
  <ds:schemaRefs/>
</ds:datastoreItem>
</file>

<file path=docProps/app.xml><?xml version="1.0" encoding="utf-8"?>
<Properties xmlns="http://schemas.openxmlformats.org/officeDocument/2006/extended-properties" xmlns:vt="http://schemas.openxmlformats.org/officeDocument/2006/docPropsVTypes">
  <Template>Adjacency</Template>
  <TotalTime>697</TotalTime>
  <Words>201</Words>
  <Application>Microsoft Office PowerPoint</Application>
  <PresentationFormat>On-screen Show (4:3)</PresentationFormat>
  <Paragraphs>44</Paragraphs>
  <Slides>12</Slides>
  <Notes>10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Adjacency</vt:lpstr>
      <vt:lpstr>Week 7 reading CVC and Dolch list words in sentences </vt:lpstr>
      <vt:lpstr>My name is Pat.</vt:lpstr>
      <vt:lpstr>I cook with pans.</vt:lpstr>
      <vt:lpstr>A brown pan.</vt:lpstr>
      <vt:lpstr>A black pan.</vt:lpstr>
      <vt:lpstr>A tap for water.</vt:lpstr>
      <vt:lpstr>Water to cook.</vt:lpstr>
      <vt:lpstr>I make bread baps.</vt:lpstr>
      <vt:lpstr>I wear a cap.</vt:lpstr>
      <vt:lpstr>I cook in a cap.</vt:lpstr>
      <vt:lpstr>Then I have a nap.</vt:lpstr>
      <vt:lpstr>start again  (if needed)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3 social sight words</dc:title>
  <dc:creator>Stephen Woulds</dc:creator>
  <cp:lastModifiedBy>Stephen Woulds</cp:lastModifiedBy>
  <cp:revision>63</cp:revision>
  <dcterms:created xsi:type="dcterms:W3CDTF">2013-07-18T10:55:53Z</dcterms:created>
  <dcterms:modified xsi:type="dcterms:W3CDTF">2013-11-13T14:36:20Z</dcterms:modified>
</cp:coreProperties>
</file>