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2"/>
  </p:sldMasterIdLst>
  <p:notesMasterIdLst>
    <p:notesMasterId r:id="rId14"/>
  </p:notesMasterIdLst>
  <p:sldIdLst>
    <p:sldId id="256" r:id="rId3"/>
    <p:sldId id="278" r:id="rId4"/>
    <p:sldId id="284" r:id="rId5"/>
    <p:sldId id="279" r:id="rId6"/>
    <p:sldId id="280" r:id="rId7"/>
    <p:sldId id="285" r:id="rId8"/>
    <p:sldId id="281" r:id="rId9"/>
    <p:sldId id="282" r:id="rId10"/>
    <p:sldId id="283" r:id="rId11"/>
    <p:sldId id="286" r:id="rId12"/>
    <p:sldId id="268" r:id="rId13"/>
  </p:sldIdLst>
  <p:sldSz cx="9144000" cy="6858000" type="screen4x3"/>
  <p:notesSz cx="6858000" cy="9144000"/>
  <p:custDataLst>
    <p:custData r:id="rId1"/>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3831" autoAdjust="0"/>
  </p:normalViewPr>
  <p:slideViewPr>
    <p:cSldViewPr>
      <p:cViewPr varScale="1">
        <p:scale>
          <a:sx n="77" d="100"/>
          <a:sy n="77" d="100"/>
        </p:scale>
        <p:origin x="-1362"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1.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B6EC4E0-2DEC-4039-B9E8-395A2D7CF548}" type="datetimeFigureOut">
              <a:rPr lang="en-GB" smtClean="0"/>
              <a:t>06/09/2013</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CB7F5D2-CA54-4FE8-86FB-368CAD9183C1}" type="slidenum">
              <a:rPr lang="en-GB" smtClean="0"/>
              <a:t>‹#›</a:t>
            </a:fld>
            <a:endParaRPr lang="en-GB"/>
          </a:p>
        </p:txBody>
      </p:sp>
    </p:spTree>
    <p:extLst>
      <p:ext uri="{BB962C8B-B14F-4D97-AF65-F5344CB8AC3E}">
        <p14:creationId xmlns:p14="http://schemas.microsoft.com/office/powerpoint/2010/main" val="4852139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smtClean="0"/>
              <a:t>Adjective</a:t>
            </a:r>
            <a:r>
              <a:rPr lang="en-GB" b="1" baseline="0" dirty="0" smtClean="0"/>
              <a:t> + common noun </a:t>
            </a:r>
          </a:p>
          <a:p>
            <a:endParaRPr lang="en-GB" b="1" baseline="0" dirty="0" smtClean="0"/>
          </a:p>
          <a:p>
            <a:r>
              <a:rPr lang="en-GB" b="1" dirty="0" smtClean="0"/>
              <a:t>Hob</a:t>
            </a:r>
            <a:r>
              <a:rPr lang="en-GB" b="1" baseline="0" dirty="0" smtClean="0"/>
              <a:t>=</a:t>
            </a:r>
            <a:r>
              <a:rPr lang="en-GB" b="1" dirty="0" smtClean="0"/>
              <a:t>http://commons.wikimedia.org/wiki/File:HK_Ka_Wah_Centre_showflat_%E6%B7%B1%E7%81%A39_Marinella_T6-A_Meile_Gas_Cooking_Hob_Oct-2011.jpg?uselang=en-gb</a:t>
            </a:r>
            <a:endParaRPr lang="en-GB" b="1" dirty="0"/>
          </a:p>
        </p:txBody>
      </p:sp>
      <p:sp>
        <p:nvSpPr>
          <p:cNvPr id="4" name="Slide Number Placeholder 3"/>
          <p:cNvSpPr>
            <a:spLocks noGrp="1"/>
          </p:cNvSpPr>
          <p:nvPr>
            <p:ph type="sldNum" sz="quarter" idx="10"/>
          </p:nvPr>
        </p:nvSpPr>
        <p:spPr/>
        <p:txBody>
          <a:bodyPr/>
          <a:lstStyle/>
          <a:p>
            <a:fld id="{ECB7F5D2-CA54-4FE8-86FB-368CAD9183C1}" type="slidenum">
              <a:rPr lang="en-GB" smtClean="0"/>
              <a:t>2</a:t>
            </a:fld>
            <a:endParaRPr lang="en-GB"/>
          </a:p>
        </p:txBody>
      </p:sp>
    </p:spTree>
    <p:extLst>
      <p:ext uri="{BB962C8B-B14F-4D97-AF65-F5344CB8AC3E}">
        <p14:creationId xmlns:p14="http://schemas.microsoft.com/office/powerpoint/2010/main" val="42686037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Indefinite</a:t>
            </a:r>
            <a:r>
              <a:rPr lang="en-GB" baseline="0" dirty="0" smtClean="0"/>
              <a:t> article + a</a:t>
            </a:r>
            <a:r>
              <a:rPr lang="en-GB" dirty="0" smtClean="0"/>
              <a:t>djective + noun </a:t>
            </a:r>
          </a:p>
          <a:p>
            <a:endParaRPr lang="en-GB"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GB" b="1" dirty="0" smtClean="0"/>
              <a:t>Hob</a:t>
            </a:r>
            <a:r>
              <a:rPr lang="en-GB" b="1" baseline="0" dirty="0" smtClean="0"/>
              <a:t>=</a:t>
            </a:r>
            <a:r>
              <a:rPr lang="en-GB" b="1" dirty="0" smtClean="0"/>
              <a:t>http://commons.wikimedia.org/wiki/File:HK_Ka_Wah_Centre_showflat_%E6%B7%B1%E7%81%A39_Marinella_T6-A_Meile_Gas_Cooking_Hob_Oct-2011.jpg?uselang=en-gb</a:t>
            </a:r>
          </a:p>
          <a:p>
            <a:r>
              <a:rPr lang="en-GB" dirty="0" smtClean="0"/>
              <a:t>Flame =</a:t>
            </a:r>
            <a:r>
              <a:rPr lang="en-GB" baseline="0" dirty="0" smtClean="0"/>
              <a:t> </a:t>
            </a:r>
            <a:r>
              <a:rPr lang="en-GB" baseline="0" dirty="0" err="1" smtClean="0"/>
              <a:t>google</a:t>
            </a:r>
            <a:r>
              <a:rPr lang="en-GB" baseline="0" dirty="0" smtClean="0"/>
              <a:t> images </a:t>
            </a:r>
            <a:endParaRPr lang="en-GB" dirty="0" smtClean="0"/>
          </a:p>
        </p:txBody>
      </p:sp>
      <p:sp>
        <p:nvSpPr>
          <p:cNvPr id="4" name="Slide Number Placeholder 3"/>
          <p:cNvSpPr>
            <a:spLocks noGrp="1"/>
          </p:cNvSpPr>
          <p:nvPr>
            <p:ph type="sldNum" sz="quarter" idx="10"/>
          </p:nvPr>
        </p:nvSpPr>
        <p:spPr/>
        <p:txBody>
          <a:bodyPr/>
          <a:lstStyle/>
          <a:p>
            <a:fld id="{ECB7F5D2-CA54-4FE8-86FB-368CAD9183C1}" type="slidenum">
              <a:rPr lang="en-GB" smtClean="0"/>
              <a:t>3</a:t>
            </a:fld>
            <a:endParaRPr lang="en-GB"/>
          </a:p>
        </p:txBody>
      </p:sp>
    </p:spTree>
    <p:extLst>
      <p:ext uri="{BB962C8B-B14F-4D97-AF65-F5344CB8AC3E}">
        <p14:creationId xmlns:p14="http://schemas.microsoft.com/office/powerpoint/2010/main" val="42686037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Infinitive</a:t>
            </a:r>
            <a:r>
              <a:rPr lang="en-GB" baseline="0" dirty="0" smtClean="0"/>
              <a:t> verb + indefinite article + common noun </a:t>
            </a:r>
          </a:p>
          <a:p>
            <a:endParaRPr lang="en-GB" baseline="0" dirty="0" smtClean="0"/>
          </a:p>
          <a:p>
            <a:r>
              <a:rPr lang="en-GB" dirty="0" smtClean="0"/>
              <a:t>Thai</a:t>
            </a:r>
            <a:r>
              <a:rPr lang="en-GB" baseline="0" dirty="0" smtClean="0"/>
              <a:t> potter = </a:t>
            </a:r>
            <a:r>
              <a:rPr lang="en-GB" dirty="0" smtClean="0"/>
              <a:t>http://commons.wikimedia.org/wiki/File:Thailand_Potter_(667392581).jpg</a:t>
            </a:r>
            <a:endParaRPr lang="en-GB" dirty="0"/>
          </a:p>
        </p:txBody>
      </p:sp>
      <p:sp>
        <p:nvSpPr>
          <p:cNvPr id="4" name="Slide Number Placeholder 3"/>
          <p:cNvSpPr>
            <a:spLocks noGrp="1"/>
          </p:cNvSpPr>
          <p:nvPr>
            <p:ph type="sldNum" sz="quarter" idx="10"/>
          </p:nvPr>
        </p:nvSpPr>
        <p:spPr/>
        <p:txBody>
          <a:bodyPr/>
          <a:lstStyle/>
          <a:p>
            <a:fld id="{ECB7F5D2-CA54-4FE8-86FB-368CAD9183C1}" type="slidenum">
              <a:rPr lang="en-GB" smtClean="0"/>
              <a:t>4</a:t>
            </a:fld>
            <a:endParaRPr lang="en-GB"/>
          </a:p>
        </p:txBody>
      </p:sp>
    </p:spTree>
    <p:extLst>
      <p:ext uri="{BB962C8B-B14F-4D97-AF65-F5344CB8AC3E}">
        <p14:creationId xmlns:p14="http://schemas.microsoft.com/office/powerpoint/2010/main" val="42686037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baseline="0" dirty="0" smtClean="0"/>
              <a:t>Adjective + common noun + conjunction + indefinite article + common noun </a:t>
            </a:r>
          </a:p>
          <a:p>
            <a:pPr marL="0" marR="0" indent="0" algn="l" defTabSz="914400" rtl="0" eaLnBrk="1" fontAlgn="auto" latinLnBrk="0" hangingPunct="1">
              <a:lnSpc>
                <a:spcPct val="100000"/>
              </a:lnSpc>
              <a:spcBef>
                <a:spcPts val="0"/>
              </a:spcBef>
              <a:spcAft>
                <a:spcPts val="0"/>
              </a:spcAft>
              <a:buClrTx/>
              <a:buSzTx/>
              <a:buFontTx/>
              <a:buNone/>
              <a:tabLst/>
              <a:defRPr/>
            </a:pPr>
            <a:endParaRPr lang="en-GB" baseline="0" dirty="0" smtClean="0"/>
          </a:p>
          <a:p>
            <a:r>
              <a:rPr lang="en-GB" dirty="0" smtClean="0"/>
              <a:t>Pot</a:t>
            </a:r>
            <a:r>
              <a:rPr lang="en-GB" baseline="0" dirty="0" smtClean="0"/>
              <a:t> = </a:t>
            </a:r>
            <a:r>
              <a:rPr lang="en-GB" dirty="0" smtClean="0"/>
              <a:t>http://commons.wikimedia.org/wiki/File:Thailand_Potter_(667392581).jpg</a:t>
            </a:r>
          </a:p>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Hob = </a:t>
            </a:r>
            <a:r>
              <a:rPr lang="en-GB" b="1" dirty="0" smtClean="0"/>
              <a:t>http://commons.wikimedia.org/wiki/File:HK_Ka_Wah_Centre_showflat_%E6%B7%B1%E7%81%A39_Marinella_T6-A_Meile_Gas_Cooking_Hob_Oct-2011.jpg?uselang=en-gb</a:t>
            </a:r>
          </a:p>
          <a:p>
            <a:endParaRPr lang="en-GB" dirty="0"/>
          </a:p>
        </p:txBody>
      </p:sp>
      <p:sp>
        <p:nvSpPr>
          <p:cNvPr id="4" name="Slide Number Placeholder 3"/>
          <p:cNvSpPr>
            <a:spLocks noGrp="1"/>
          </p:cNvSpPr>
          <p:nvPr>
            <p:ph type="sldNum" sz="quarter" idx="10"/>
          </p:nvPr>
        </p:nvSpPr>
        <p:spPr/>
        <p:txBody>
          <a:bodyPr/>
          <a:lstStyle/>
          <a:p>
            <a:fld id="{ECB7F5D2-CA54-4FE8-86FB-368CAD9183C1}" type="slidenum">
              <a:rPr lang="en-GB" smtClean="0"/>
              <a:t>5</a:t>
            </a:fld>
            <a:endParaRPr lang="en-GB"/>
          </a:p>
        </p:txBody>
      </p:sp>
    </p:spTree>
    <p:extLst>
      <p:ext uri="{BB962C8B-B14F-4D97-AF65-F5344CB8AC3E}">
        <p14:creationId xmlns:p14="http://schemas.microsoft.com/office/powerpoint/2010/main" val="42686037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Indefinite</a:t>
            </a:r>
            <a:r>
              <a:rPr lang="en-GB" baseline="0" dirty="0" smtClean="0"/>
              <a:t> article + noun + noun </a:t>
            </a:r>
          </a:p>
          <a:p>
            <a:endParaRPr lang="en-GB" baseline="0" dirty="0" smtClean="0"/>
          </a:p>
          <a:p>
            <a:r>
              <a:rPr lang="en-GB" baseline="0" dirty="0" smtClean="0"/>
              <a:t>Brown coffee pot = http://commons.wikimedia.org/wiki/File:Cafeti%C3%A8re_%C3%A0_percolation_en_fa%C3%AFence_brune_01.jpg</a:t>
            </a:r>
            <a:endParaRPr lang="en-GB" dirty="0"/>
          </a:p>
        </p:txBody>
      </p:sp>
      <p:sp>
        <p:nvSpPr>
          <p:cNvPr id="4" name="Slide Number Placeholder 3"/>
          <p:cNvSpPr>
            <a:spLocks noGrp="1"/>
          </p:cNvSpPr>
          <p:nvPr>
            <p:ph type="sldNum" sz="quarter" idx="10"/>
          </p:nvPr>
        </p:nvSpPr>
        <p:spPr/>
        <p:txBody>
          <a:bodyPr/>
          <a:lstStyle/>
          <a:p>
            <a:fld id="{ECB7F5D2-CA54-4FE8-86FB-368CAD9183C1}" type="slidenum">
              <a:rPr lang="en-GB" smtClean="0"/>
              <a:t>6</a:t>
            </a:fld>
            <a:endParaRPr lang="en-GB"/>
          </a:p>
        </p:txBody>
      </p:sp>
    </p:spTree>
    <p:extLst>
      <p:ext uri="{BB962C8B-B14F-4D97-AF65-F5344CB8AC3E}">
        <p14:creationId xmlns:p14="http://schemas.microsoft.com/office/powerpoint/2010/main" val="42686037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Indefinite</a:t>
            </a:r>
            <a:r>
              <a:rPr lang="en-GB" baseline="0" dirty="0" smtClean="0"/>
              <a:t> article + common noun </a:t>
            </a:r>
          </a:p>
          <a:p>
            <a:endParaRPr lang="en-GB" baseline="0" dirty="0" smtClean="0"/>
          </a:p>
          <a:p>
            <a:r>
              <a:rPr lang="en-GB" baseline="0" dirty="0" smtClean="0"/>
              <a:t>Box = http://commons.wikimedia.org/wiki/File:MOVINGBOX.JPG </a:t>
            </a:r>
            <a:endParaRPr lang="en-GB" dirty="0"/>
          </a:p>
        </p:txBody>
      </p:sp>
      <p:sp>
        <p:nvSpPr>
          <p:cNvPr id="4" name="Slide Number Placeholder 3"/>
          <p:cNvSpPr>
            <a:spLocks noGrp="1"/>
          </p:cNvSpPr>
          <p:nvPr>
            <p:ph type="sldNum" sz="quarter" idx="10"/>
          </p:nvPr>
        </p:nvSpPr>
        <p:spPr/>
        <p:txBody>
          <a:bodyPr/>
          <a:lstStyle/>
          <a:p>
            <a:fld id="{ECB7F5D2-CA54-4FE8-86FB-368CAD9183C1}" type="slidenum">
              <a:rPr lang="en-GB" smtClean="0"/>
              <a:t>7</a:t>
            </a:fld>
            <a:endParaRPr lang="en-GB"/>
          </a:p>
        </p:txBody>
      </p:sp>
    </p:spTree>
    <p:extLst>
      <p:ext uri="{BB962C8B-B14F-4D97-AF65-F5344CB8AC3E}">
        <p14:creationId xmlns:p14="http://schemas.microsoft.com/office/powerpoint/2010/main" val="426860378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Indefinite</a:t>
            </a:r>
            <a:r>
              <a:rPr lang="en-GB" baseline="0" dirty="0" smtClean="0"/>
              <a:t> article + adjective + common noun </a:t>
            </a:r>
          </a:p>
          <a:p>
            <a:endParaRPr lang="en-GB" baseline="0" dirty="0" smtClean="0"/>
          </a:p>
          <a:p>
            <a:r>
              <a:rPr lang="en-GB" baseline="0" dirty="0" smtClean="0"/>
              <a:t>Box = http://commons.wikimedia.org/wiki/File:MOVINGBOX.JPG  </a:t>
            </a:r>
            <a:endParaRPr lang="en-GB" dirty="0"/>
          </a:p>
        </p:txBody>
      </p:sp>
      <p:sp>
        <p:nvSpPr>
          <p:cNvPr id="4" name="Slide Number Placeholder 3"/>
          <p:cNvSpPr>
            <a:spLocks noGrp="1"/>
          </p:cNvSpPr>
          <p:nvPr>
            <p:ph type="sldNum" sz="quarter" idx="10"/>
          </p:nvPr>
        </p:nvSpPr>
        <p:spPr/>
        <p:txBody>
          <a:bodyPr/>
          <a:lstStyle/>
          <a:p>
            <a:fld id="{ECB7F5D2-CA54-4FE8-86FB-368CAD9183C1}" type="slidenum">
              <a:rPr lang="en-GB" smtClean="0"/>
              <a:t>8</a:t>
            </a:fld>
            <a:endParaRPr lang="en-GB"/>
          </a:p>
        </p:txBody>
      </p:sp>
    </p:spTree>
    <p:extLst>
      <p:ext uri="{BB962C8B-B14F-4D97-AF65-F5344CB8AC3E}">
        <p14:creationId xmlns:p14="http://schemas.microsoft.com/office/powerpoint/2010/main" val="426860378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Indefinite</a:t>
            </a:r>
            <a:r>
              <a:rPr lang="en-GB" baseline="0" dirty="0" smtClean="0"/>
              <a:t> article + noun + preposition + definite article + common noun </a:t>
            </a:r>
          </a:p>
          <a:p>
            <a:endParaRPr lang="en-GB" baseline="0" dirty="0" smtClean="0"/>
          </a:p>
          <a:p>
            <a:r>
              <a:rPr lang="en-GB" baseline="0" dirty="0" smtClean="0"/>
              <a:t>Box = http://commons.wikimedia.org/wiki/File:MOVINGBOX.JPG </a:t>
            </a:r>
            <a:endParaRPr lang="en-GB" dirty="0"/>
          </a:p>
        </p:txBody>
      </p:sp>
      <p:sp>
        <p:nvSpPr>
          <p:cNvPr id="4" name="Slide Number Placeholder 3"/>
          <p:cNvSpPr>
            <a:spLocks noGrp="1"/>
          </p:cNvSpPr>
          <p:nvPr>
            <p:ph type="sldNum" sz="quarter" idx="10"/>
          </p:nvPr>
        </p:nvSpPr>
        <p:spPr/>
        <p:txBody>
          <a:bodyPr/>
          <a:lstStyle/>
          <a:p>
            <a:fld id="{ECB7F5D2-CA54-4FE8-86FB-368CAD9183C1}" type="slidenum">
              <a:rPr lang="en-GB" smtClean="0"/>
              <a:t>9</a:t>
            </a:fld>
            <a:endParaRPr lang="en-GB"/>
          </a:p>
        </p:txBody>
      </p:sp>
    </p:spTree>
    <p:extLst>
      <p:ext uri="{BB962C8B-B14F-4D97-AF65-F5344CB8AC3E}">
        <p14:creationId xmlns:p14="http://schemas.microsoft.com/office/powerpoint/2010/main" val="426860378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Noun</a:t>
            </a:r>
            <a:r>
              <a:rPr lang="en-GB" baseline="0" dirty="0" smtClean="0"/>
              <a:t> + preposition + common noun </a:t>
            </a:r>
          </a:p>
          <a:p>
            <a:endParaRPr lang="en-GB" baseline="0" dirty="0" smtClean="0"/>
          </a:p>
          <a:p>
            <a:r>
              <a:rPr lang="en-GB" baseline="0" dirty="0" smtClean="0"/>
              <a:t>Box = http://commons.wikimedia.org/wiki/File:MOVINGBOX.JPG </a:t>
            </a:r>
            <a:endParaRPr lang="en-GB" dirty="0"/>
          </a:p>
        </p:txBody>
      </p:sp>
      <p:sp>
        <p:nvSpPr>
          <p:cNvPr id="4" name="Slide Number Placeholder 3"/>
          <p:cNvSpPr>
            <a:spLocks noGrp="1"/>
          </p:cNvSpPr>
          <p:nvPr>
            <p:ph type="sldNum" sz="quarter" idx="10"/>
          </p:nvPr>
        </p:nvSpPr>
        <p:spPr/>
        <p:txBody>
          <a:bodyPr/>
          <a:lstStyle/>
          <a:p>
            <a:fld id="{ECB7F5D2-CA54-4FE8-86FB-368CAD9183C1}" type="slidenum">
              <a:rPr lang="en-GB" smtClean="0"/>
              <a:t>10</a:t>
            </a:fld>
            <a:endParaRPr lang="en-GB"/>
          </a:p>
        </p:txBody>
      </p:sp>
    </p:spTree>
    <p:extLst>
      <p:ext uri="{BB962C8B-B14F-4D97-AF65-F5344CB8AC3E}">
        <p14:creationId xmlns:p14="http://schemas.microsoft.com/office/powerpoint/2010/main" val="42686037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818E15F-865C-4C39-9372-64FCC8C491BA}" type="datetimeFigureOut">
              <a:rPr lang="en-GB" smtClean="0"/>
              <a:t>06/09/2013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2C8A5B5-72AA-41F2-9EB8-008BD9C8F85C}" type="slidenum">
              <a:rPr lang="en-GB" smtClean="0"/>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18E15F-865C-4C39-9372-64FCC8C491BA}" type="datetimeFigureOut">
              <a:rPr lang="en-GB" smtClean="0"/>
              <a:t>06/09/2013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2C8A5B5-72AA-41F2-9EB8-008BD9C8F85C}"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18E15F-865C-4C39-9372-64FCC8C491BA}" type="datetimeFigureOut">
              <a:rPr lang="en-GB" smtClean="0"/>
              <a:t>06/09/2013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2C8A5B5-72AA-41F2-9EB8-008BD9C8F85C}"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18E15F-865C-4C39-9372-64FCC8C491BA}" type="datetimeFigureOut">
              <a:rPr lang="en-GB" smtClean="0"/>
              <a:t>06/09/2013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2C8A5B5-72AA-41F2-9EB8-008BD9C8F85C}"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818E15F-865C-4C39-9372-64FCC8C491BA}" type="datetimeFigureOut">
              <a:rPr lang="en-GB" smtClean="0"/>
              <a:t>06/09/2013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2C8A5B5-72AA-41F2-9EB8-008BD9C8F85C}" type="slidenum">
              <a:rPr lang="en-GB" smtClean="0"/>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818E15F-865C-4C39-9372-64FCC8C491BA}" type="datetimeFigureOut">
              <a:rPr lang="en-GB" smtClean="0"/>
              <a:t>06/09/2013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2C8A5B5-72AA-41F2-9EB8-008BD9C8F85C}" type="slidenum">
              <a:rPr lang="en-GB" smtClean="0"/>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818E15F-865C-4C39-9372-64FCC8C491BA}" type="datetimeFigureOut">
              <a:rPr lang="en-GB" smtClean="0"/>
              <a:t>06/09/2013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2C8A5B5-72AA-41F2-9EB8-008BD9C8F85C}"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818E15F-865C-4C39-9372-64FCC8C491BA}" type="datetimeFigureOut">
              <a:rPr lang="en-GB" smtClean="0"/>
              <a:t>06/09/2013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2C8A5B5-72AA-41F2-9EB8-008BD9C8F85C}"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818E15F-865C-4C39-9372-64FCC8C491BA}" type="datetimeFigureOut">
              <a:rPr lang="en-GB" smtClean="0"/>
              <a:t>06/09/2013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2C8A5B5-72AA-41F2-9EB8-008BD9C8F85C}"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818E15F-865C-4C39-9372-64FCC8C491BA}" type="datetimeFigureOut">
              <a:rPr lang="en-GB" smtClean="0"/>
              <a:t>06/09/2013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2C8A5B5-72AA-41F2-9EB8-008BD9C8F85C}" type="slidenum">
              <a:rPr lang="en-GB" smtClean="0"/>
              <a:t>‹#›</a:t>
            </a:fld>
            <a:endParaRPr lang="en-GB"/>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9818E15F-865C-4C39-9372-64FCC8C491BA}" type="datetimeFigureOut">
              <a:rPr lang="en-GB" smtClean="0"/>
              <a:t>06/09/2013</a:t>
            </a:fld>
            <a:endParaRPr lang="en-GB"/>
          </a:p>
        </p:txBody>
      </p:sp>
      <p:sp>
        <p:nvSpPr>
          <p:cNvPr id="9" name="Slide Number Placeholder 8"/>
          <p:cNvSpPr>
            <a:spLocks noGrp="1"/>
          </p:cNvSpPr>
          <p:nvPr>
            <p:ph type="sldNum" sz="quarter" idx="11"/>
          </p:nvPr>
        </p:nvSpPr>
        <p:spPr/>
        <p:txBody>
          <a:bodyPr/>
          <a:lstStyle/>
          <a:p>
            <a:fld id="{32C8A5B5-72AA-41F2-9EB8-008BD9C8F85C}" type="slidenum">
              <a:rPr lang="en-GB" smtClean="0"/>
              <a:t>‹#›</a:t>
            </a:fld>
            <a:endParaRPr lang="en-GB"/>
          </a:p>
        </p:txBody>
      </p:sp>
      <p:sp>
        <p:nvSpPr>
          <p:cNvPr id="10" name="Footer Placeholder 9"/>
          <p:cNvSpPr>
            <a:spLocks noGrp="1"/>
          </p:cNvSpPr>
          <p:nvPr>
            <p:ph type="ftr" sz="quarter" idx="12"/>
          </p:nvPr>
        </p:nvSpPr>
        <p:spPr/>
        <p:txBody>
          <a:bodyPr/>
          <a:lstStyle/>
          <a:p>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32C8A5B5-72AA-41F2-9EB8-008BD9C8F85C}" type="slidenum">
              <a:rPr lang="en-GB" smtClean="0"/>
              <a:t>‹#›</a:t>
            </a:fld>
            <a:endParaRPr lang="en-GB"/>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GB"/>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9818E15F-865C-4C39-9372-64FCC8C491BA}" type="datetimeFigureOut">
              <a:rPr lang="en-GB" smtClean="0"/>
              <a:t>06/09/2013</a:t>
            </a:fld>
            <a:endParaRPr lang="en-GB"/>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upload.wikimedia.org/wikipedia/commons/3/3a/MOVINGBOX.JPG"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image" Target="../media/image7.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upload.wikimedia.org/wikipedia/commons/a/a0/HK_Ka_Wah_Centre_showflat_%E6%B7%B1%E7%81%A39_Marinella_T6-A_Meile_Gas_Cooking_Hob_Oct-2011.jpg"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3.xml.rels><?xml version="1.0" encoding="UTF-8" standalone="yes"?>
<Relationships xmlns="http://schemas.openxmlformats.org/package/2006/relationships"><Relationship Id="rId3" Type="http://schemas.openxmlformats.org/officeDocument/2006/relationships/hyperlink" Target="//upload.wikimedia.org/wikipedia/commons/a/a0/HK_Ka_Wah_Centre_showflat_%E6%B7%B1%E7%81%A39_Marinella_T6-A_Meile_Gas_Cooking_Hob_Oct-2011.jpg"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jpeg"/></Relationships>
</file>

<file path=ppt/slides/_rels/slide4.xml.rels><?xml version="1.0" encoding="UTF-8" standalone="yes"?>
<Relationships xmlns="http://schemas.openxmlformats.org/package/2006/relationships"><Relationship Id="rId3" Type="http://schemas.openxmlformats.org/officeDocument/2006/relationships/hyperlink" Target="//upload.wikimedia.org/wikipedia/commons/7/70/Thailand_Potter_(667392581).jpg"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5.xml.rels><?xml version="1.0" encoding="UTF-8" standalone="yes"?>
<Relationships xmlns="http://schemas.openxmlformats.org/package/2006/relationships"><Relationship Id="rId3" Type="http://schemas.openxmlformats.org/officeDocument/2006/relationships/hyperlink" Target="//upload.wikimedia.org/wikipedia/commons/7/70/Thailand_Potter_(667392581).jpg"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 Id="rId6" Type="http://schemas.openxmlformats.org/officeDocument/2006/relationships/image" Target="../media/image2.jpeg"/><Relationship Id="rId5" Type="http://schemas.openxmlformats.org/officeDocument/2006/relationships/hyperlink" Target="//upload.wikimedia.org/wikipedia/commons/a/a0/HK_Ka_Wah_Centre_showflat_%E6%B7%B1%E7%81%A39_Marinella_T6-A_Meile_Gas_Cooking_Hob_Oct-2011.jpg" TargetMode="External"/><Relationship Id="rId4" Type="http://schemas.openxmlformats.org/officeDocument/2006/relationships/image" Target="../media/image4.jpeg"/></Relationships>
</file>

<file path=ppt/slides/_rels/slide6.xml.rels><?xml version="1.0" encoding="UTF-8" standalone="yes"?>
<Relationships xmlns="http://schemas.openxmlformats.org/package/2006/relationships"><Relationship Id="rId3" Type="http://schemas.openxmlformats.org/officeDocument/2006/relationships/hyperlink" Target="//upload.wikimedia.org/wikipedia/commons/e/e7/Cafeti%C3%A8re_%C3%A0_percolation_en_fa%C3%AFence_brune_01.jpg"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5.jpeg"/></Relationships>
</file>

<file path=ppt/slides/_rels/slide7.xml.rels><?xml version="1.0" encoding="UTF-8" standalone="yes"?>
<Relationships xmlns="http://schemas.openxmlformats.org/package/2006/relationships"><Relationship Id="rId3" Type="http://schemas.openxmlformats.org/officeDocument/2006/relationships/hyperlink" Target="//upload.wikimedia.org/wikipedia/commons/3/3a/MOVINGBOX.JPG"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6.jpeg"/></Relationships>
</file>

<file path=ppt/slides/_rels/slide8.xml.rels><?xml version="1.0" encoding="UTF-8" standalone="yes"?>
<Relationships xmlns="http://schemas.openxmlformats.org/package/2006/relationships"><Relationship Id="rId3" Type="http://schemas.openxmlformats.org/officeDocument/2006/relationships/hyperlink" Target="//upload.wikimedia.org/wikipedia/commons/3/3a/MOVINGBOX.JP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7.jpeg"/></Relationships>
</file>

<file path=ppt/slides/_rels/slide9.xml.rels><?xml version="1.0" encoding="UTF-8" standalone="yes"?>
<Relationships xmlns="http://schemas.openxmlformats.org/package/2006/relationships"><Relationship Id="rId3" Type="http://schemas.openxmlformats.org/officeDocument/2006/relationships/hyperlink" Target="//upload.wikimedia.org/wikipedia/commons/3/3a/MOVINGBOX.JPG"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image" Target="../media/image6.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p:txBody>
          <a:bodyPr>
            <a:normAutofit fontScale="90000"/>
          </a:bodyPr>
          <a:lstStyle/>
          <a:p>
            <a:r>
              <a:rPr lang="en-GB" dirty="0" smtClean="0"/>
              <a:t>Week 5</a:t>
            </a:r>
            <a:br>
              <a:rPr lang="en-GB" dirty="0" smtClean="0"/>
            </a:br>
            <a:r>
              <a:rPr lang="en-GB" dirty="0" smtClean="0"/>
              <a:t>reading CVC and Dolch list words in sentences</a:t>
            </a:r>
            <a:br>
              <a:rPr lang="en-GB" dirty="0" smtClean="0"/>
            </a:br>
            <a:endParaRPr lang="en-GB" dirty="0"/>
          </a:p>
        </p:txBody>
      </p:sp>
      <p:sp>
        <p:nvSpPr>
          <p:cNvPr id="7" name="Subtitle 6"/>
          <p:cNvSpPr>
            <a:spLocks noGrp="1"/>
          </p:cNvSpPr>
          <p:nvPr>
            <p:ph type="subTitle" idx="1"/>
          </p:nvPr>
        </p:nvSpPr>
        <p:spPr>
          <a:xfrm>
            <a:off x="1115616" y="3645024"/>
            <a:ext cx="7128792" cy="2736304"/>
          </a:xfrm>
        </p:spPr>
        <p:txBody>
          <a:bodyPr>
            <a:normAutofit fontScale="85000" lnSpcReduction="20000"/>
          </a:bodyPr>
          <a:lstStyle/>
          <a:p>
            <a:r>
              <a:rPr lang="en-GB" dirty="0"/>
              <a:t>Ideally, prior to showing these slides, print the slides and cut up the sentences and pictures. Ask the learners in groups to match them, then work through the slides and ask learners to correct as you go along.</a:t>
            </a:r>
          </a:p>
          <a:p>
            <a:endParaRPr lang="en-GB" dirty="0"/>
          </a:p>
          <a:p>
            <a:r>
              <a:rPr lang="en-GB" dirty="0"/>
              <a:t>The following sentences incorporate Dolch words and CVC words. Work slowly with the group, showing how to sound out the new CVC words and draw attention to the Dolch words than can’t be sounded out. Use comprehension questions as you present each slide and model new language.</a:t>
            </a:r>
          </a:p>
          <a:p>
            <a:endParaRPr lang="en-GB" dirty="0"/>
          </a:p>
          <a:p>
            <a:r>
              <a:rPr lang="en-GB" dirty="0"/>
              <a:t>Use the arrows on the keyboard to move forward or click the buttons. Press F5 on the keyboard to start the slideshow.</a:t>
            </a:r>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Action Button: Return 9">
            <a:hlinkClick r:id="" action="ppaction://hlinkshowjump?jump=endshow" highlightClick="1"/>
          </p:cNvPr>
          <p:cNvSpPr/>
          <p:nvPr/>
        </p:nvSpPr>
        <p:spPr>
          <a:xfrm>
            <a:off x="323528" y="6309320"/>
            <a:ext cx="648072" cy="432048"/>
          </a:xfrm>
          <a:prstGeom prst="actionButtonRetur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TextBox 10"/>
          <p:cNvSpPr txBox="1"/>
          <p:nvPr/>
        </p:nvSpPr>
        <p:spPr>
          <a:xfrm>
            <a:off x="215516" y="5949280"/>
            <a:ext cx="1116124" cy="307777"/>
          </a:xfrm>
          <a:prstGeom prst="rect">
            <a:avLst/>
          </a:prstGeom>
          <a:noFill/>
        </p:spPr>
        <p:txBody>
          <a:bodyPr wrap="square" rtlCol="0">
            <a:spAutoFit/>
          </a:bodyPr>
          <a:lstStyle/>
          <a:p>
            <a:r>
              <a:rPr lang="en-GB" sz="1400" dirty="0" smtClean="0"/>
              <a:t>end show</a:t>
            </a:r>
            <a:endParaRPr lang="en-GB" sz="1400" dirty="0"/>
          </a:p>
        </p:txBody>
      </p:sp>
    </p:spTree>
    <p:extLst>
      <p:ext uri="{BB962C8B-B14F-4D97-AF65-F5344CB8AC3E}">
        <p14:creationId xmlns:p14="http://schemas.microsoft.com/office/powerpoint/2010/main" val="151435872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467626" y="1340768"/>
            <a:ext cx="7543800" cy="1584176"/>
          </a:xfrm>
        </p:spPr>
        <p:txBody>
          <a:bodyPr>
            <a:normAutofit/>
          </a:bodyPr>
          <a:lstStyle/>
          <a:p>
            <a:pPr algn="ctr"/>
            <a:r>
              <a:rPr lang="en-GB" dirty="0" smtClean="0">
                <a:latin typeface="Comic Sans MS" pitchFamily="66" charset="0"/>
              </a:rPr>
              <a:t>Lots of boxes.</a:t>
            </a:r>
            <a:endParaRPr lang="en-GB" dirty="0">
              <a:latin typeface="Comic Sans MS" pitchFamily="66" charset="0"/>
            </a:endParaRPr>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TextBox 3"/>
          <p:cNvSpPr txBox="1"/>
          <p:nvPr/>
        </p:nvSpPr>
        <p:spPr>
          <a:xfrm>
            <a:off x="179512" y="116632"/>
            <a:ext cx="819324" cy="707886"/>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4000" dirty="0" smtClean="0"/>
              <a:t>9</a:t>
            </a:r>
            <a:endParaRPr lang="en-GB" sz="4000" dirty="0"/>
          </a:p>
        </p:txBody>
      </p:sp>
      <p:pic>
        <p:nvPicPr>
          <p:cNvPr id="11" name="Picture 2" descr="File:MOVINGBOX.JPG">
            <a:hlinkClick r:id="rId3"/>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355975" y="4623120"/>
            <a:ext cx="1632181" cy="1224136"/>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2" descr="File:MOVINGBOX.JPG">
            <a:hlinkClick r:id="rId3"/>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210590" y="4535132"/>
            <a:ext cx="1632181" cy="1224136"/>
          </a:xfrm>
          <a:prstGeom prst="rect">
            <a:avLst/>
          </a:prstGeom>
          <a:noFill/>
          <a:extLst>
            <a:ext uri="{909E8E84-426E-40DD-AFC4-6F175D3DCCD1}">
              <a14:hiddenFill xmlns:a14="http://schemas.microsoft.com/office/drawing/2010/main">
                <a:solidFill>
                  <a:srgbClr val="FFFFFF"/>
                </a:solidFill>
              </a14:hiddenFill>
            </a:ext>
          </a:extLst>
        </p:spPr>
      </p:pic>
      <p:pic>
        <p:nvPicPr>
          <p:cNvPr id="15" name="Picture 2" descr="File:MOVINGBOX.JPG">
            <a:hlinkClick r:id="rId3"/>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416636" y="3146452"/>
            <a:ext cx="1632181" cy="1224136"/>
          </a:xfrm>
          <a:prstGeom prst="rect">
            <a:avLst/>
          </a:prstGeom>
          <a:noFill/>
          <a:extLst>
            <a:ext uri="{909E8E84-426E-40DD-AFC4-6F175D3DCCD1}">
              <a14:hiddenFill xmlns:a14="http://schemas.microsoft.com/office/drawing/2010/main">
                <a:solidFill>
                  <a:srgbClr val="FFFFFF"/>
                </a:solidFill>
              </a14:hiddenFill>
            </a:ext>
          </a:extLst>
        </p:spPr>
      </p:pic>
      <p:pic>
        <p:nvPicPr>
          <p:cNvPr id="16" name="Picture 2" descr="File:MOVINGBOX.JPG">
            <a:hlinkClick r:id="rId3"/>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539885" y="3171604"/>
            <a:ext cx="1632181" cy="1224136"/>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2" descr="File:MOVINGBOX.JPG">
            <a:hlinkClick r:id="rId3"/>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571666" y="3171604"/>
            <a:ext cx="1632181" cy="1224136"/>
          </a:xfrm>
          <a:prstGeom prst="rect">
            <a:avLst/>
          </a:prstGeom>
          <a:noFill/>
          <a:extLst>
            <a:ext uri="{909E8E84-426E-40DD-AFC4-6F175D3DCCD1}">
              <a14:hiddenFill xmlns:a14="http://schemas.microsoft.com/office/drawing/2010/main">
                <a:solidFill>
                  <a:srgbClr val="FFFFFF"/>
                </a:solidFill>
              </a14:hiddenFill>
            </a:ext>
          </a:extLst>
        </p:spPr>
      </p:pic>
      <p:pic>
        <p:nvPicPr>
          <p:cNvPr id="18" name="Picture 2" descr="File:MOVINGBOX.JPG">
            <a:hlinkClick r:id="rId3"/>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555776" y="4657440"/>
            <a:ext cx="1632181" cy="1224136"/>
          </a:xfrm>
          <a:prstGeom prst="rect">
            <a:avLst/>
          </a:prstGeom>
          <a:noFill/>
          <a:extLst>
            <a:ext uri="{909E8E84-426E-40DD-AFC4-6F175D3DCCD1}">
              <a14:hiddenFill xmlns:a14="http://schemas.microsoft.com/office/drawing/2010/main">
                <a:solidFill>
                  <a:srgbClr val="FFFFFF"/>
                </a:solidFill>
              </a14:hiddenFill>
            </a:ext>
          </a:extLst>
        </p:spPr>
      </p:pic>
      <p:pic>
        <p:nvPicPr>
          <p:cNvPr id="19" name="Picture 2" descr="File:MOVINGBOX.JPG">
            <a:hlinkClick r:id="rId3"/>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73610" y="4535132"/>
            <a:ext cx="1632181" cy="12241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6967046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685800" y="1556792"/>
            <a:ext cx="7543800" cy="3960440"/>
          </a:xfrm>
        </p:spPr>
        <p:txBody>
          <a:bodyPr>
            <a:normAutofit fontScale="90000"/>
          </a:bodyPr>
          <a:lstStyle/>
          <a:p>
            <a:pPr algn="ctr"/>
            <a:r>
              <a:rPr lang="en-GB" dirty="0" smtClean="0"/>
              <a:t>start again</a:t>
            </a:r>
            <a:br>
              <a:rPr lang="en-GB" dirty="0" smtClean="0"/>
            </a:br>
            <a:r>
              <a:rPr lang="en-GB" dirty="0"/>
              <a:t/>
            </a:r>
            <a:br>
              <a:rPr lang="en-GB" dirty="0"/>
            </a:br>
            <a:r>
              <a:rPr lang="en-GB" dirty="0" smtClean="0"/>
              <a:t>(if needed)</a:t>
            </a:r>
            <a:br>
              <a:rPr lang="en-GB" dirty="0" smtClean="0"/>
            </a:br>
            <a:endParaRPr lang="en-GB" dirty="0"/>
          </a:p>
        </p:txBody>
      </p:sp>
      <p:sp>
        <p:nvSpPr>
          <p:cNvPr id="9" name="Action Button: Back or Previous 8">
            <a:hlinkClick r:id="" action="ppaction://hlinkshowjump?jump=previousslide" highlightClick="1"/>
          </p:cNvPr>
          <p:cNvSpPr/>
          <p:nvPr/>
        </p:nvSpPr>
        <p:spPr>
          <a:xfrm>
            <a:off x="5940152"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Action Button: Home 1">
            <a:hlinkClick r:id="" action="ppaction://hlinkshowjump?jump=firstslide" highlightClick="1"/>
          </p:cNvPr>
          <p:cNvSpPr/>
          <p:nvPr/>
        </p:nvSpPr>
        <p:spPr>
          <a:xfrm>
            <a:off x="7668344" y="6309320"/>
            <a:ext cx="648072" cy="432048"/>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Action Button: Return 2">
            <a:hlinkClick r:id="" action="ppaction://hlinkshowjump?jump=endshow" highlightClick="1"/>
          </p:cNvPr>
          <p:cNvSpPr/>
          <p:nvPr/>
        </p:nvSpPr>
        <p:spPr>
          <a:xfrm>
            <a:off x="6876256" y="6309320"/>
            <a:ext cx="648072" cy="432048"/>
          </a:xfrm>
          <a:prstGeom prst="actionButtonRetur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TextBox 3"/>
          <p:cNvSpPr txBox="1"/>
          <p:nvPr/>
        </p:nvSpPr>
        <p:spPr>
          <a:xfrm>
            <a:off x="6768244" y="5949280"/>
            <a:ext cx="1116124" cy="307777"/>
          </a:xfrm>
          <a:prstGeom prst="rect">
            <a:avLst/>
          </a:prstGeom>
          <a:noFill/>
        </p:spPr>
        <p:txBody>
          <a:bodyPr wrap="square" rtlCol="0">
            <a:spAutoFit/>
          </a:bodyPr>
          <a:lstStyle/>
          <a:p>
            <a:r>
              <a:rPr lang="en-GB" sz="1400" dirty="0" smtClean="0"/>
              <a:t>end show</a:t>
            </a:r>
            <a:endParaRPr lang="en-GB" sz="1400" dirty="0"/>
          </a:p>
        </p:txBody>
      </p:sp>
      <p:sp>
        <p:nvSpPr>
          <p:cNvPr id="10" name="TextBox 9"/>
          <p:cNvSpPr txBox="1"/>
          <p:nvPr/>
        </p:nvSpPr>
        <p:spPr>
          <a:xfrm>
            <a:off x="7704348" y="5949280"/>
            <a:ext cx="1116124" cy="307777"/>
          </a:xfrm>
          <a:prstGeom prst="rect">
            <a:avLst/>
          </a:prstGeom>
          <a:noFill/>
        </p:spPr>
        <p:txBody>
          <a:bodyPr wrap="square" rtlCol="0">
            <a:spAutoFit/>
          </a:bodyPr>
          <a:lstStyle/>
          <a:p>
            <a:r>
              <a:rPr lang="en-GB" sz="1400" dirty="0" smtClean="0"/>
              <a:t>slide 1</a:t>
            </a:r>
            <a:endParaRPr lang="en-GB" sz="1400" dirty="0"/>
          </a:p>
        </p:txBody>
      </p:sp>
    </p:spTree>
    <p:extLst>
      <p:ext uri="{BB962C8B-B14F-4D97-AF65-F5344CB8AC3E}">
        <p14:creationId xmlns:p14="http://schemas.microsoft.com/office/powerpoint/2010/main" val="18827230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467626" y="1340768"/>
            <a:ext cx="7543800" cy="1584176"/>
          </a:xfrm>
        </p:spPr>
        <p:txBody>
          <a:bodyPr>
            <a:normAutofit/>
          </a:bodyPr>
          <a:lstStyle/>
          <a:p>
            <a:pPr algn="ctr"/>
            <a:r>
              <a:rPr lang="en-GB" dirty="0" smtClean="0">
                <a:latin typeface="Comic Sans MS" pitchFamily="66" charset="0"/>
              </a:rPr>
              <a:t>One hob. </a:t>
            </a:r>
            <a:endParaRPr lang="en-GB" dirty="0">
              <a:latin typeface="Comic Sans MS" pitchFamily="66" charset="0"/>
            </a:endParaRPr>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TextBox 3"/>
          <p:cNvSpPr txBox="1"/>
          <p:nvPr/>
        </p:nvSpPr>
        <p:spPr>
          <a:xfrm>
            <a:off x="179512" y="116632"/>
            <a:ext cx="819324" cy="707886"/>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4000" dirty="0" smtClean="0"/>
              <a:t>1</a:t>
            </a:r>
            <a:endParaRPr lang="en-GB" sz="4000" dirty="0"/>
          </a:p>
        </p:txBody>
      </p:sp>
      <p:pic>
        <p:nvPicPr>
          <p:cNvPr id="2" name="Picture 2" descr="File:HK Ka Wah Centre showflat 深灣9 Marinella T6-A Meile Gas Cooking Hob Oct-2011.jpg">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07704" y="2836773"/>
            <a:ext cx="4032448" cy="3147291"/>
          </a:xfrm>
          <a:prstGeom prst="rect">
            <a:avLst/>
          </a:prstGeom>
          <a:noFill/>
          <a:extLst>
            <a:ext uri="{909E8E84-426E-40DD-AFC4-6F175D3DCCD1}">
              <a14:hiddenFill xmlns:a14="http://schemas.microsoft.com/office/drawing/2010/main">
                <a:solidFill>
                  <a:srgbClr val="FFFFFF"/>
                </a:solidFill>
              </a14:hiddenFill>
            </a:ext>
          </a:extLst>
        </p:spPr>
      </p:pic>
      <p:sp>
        <p:nvSpPr>
          <p:cNvPr id="11" name="Curved Left Arrow 10"/>
          <p:cNvSpPr/>
          <p:nvPr/>
        </p:nvSpPr>
        <p:spPr>
          <a:xfrm rot="1874314">
            <a:off x="4916997" y="2893684"/>
            <a:ext cx="987041" cy="3024336"/>
          </a:xfrm>
          <a:prstGeom prst="curvedLef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a:solidFill>
                <a:schemeClr val="tx1"/>
              </a:solidFill>
            </a:endParaRPr>
          </a:p>
        </p:txBody>
      </p:sp>
    </p:spTree>
    <p:extLst>
      <p:ext uri="{BB962C8B-B14F-4D97-AF65-F5344CB8AC3E}">
        <p14:creationId xmlns:p14="http://schemas.microsoft.com/office/powerpoint/2010/main" val="145963312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467626" y="1340768"/>
            <a:ext cx="7543800" cy="1584176"/>
          </a:xfrm>
        </p:spPr>
        <p:txBody>
          <a:bodyPr>
            <a:normAutofit/>
          </a:bodyPr>
          <a:lstStyle/>
          <a:p>
            <a:pPr algn="ctr"/>
            <a:r>
              <a:rPr lang="en-GB" dirty="0" smtClean="0">
                <a:latin typeface="Comic Sans MS" pitchFamily="66" charset="0"/>
              </a:rPr>
              <a:t>A hot hob. </a:t>
            </a:r>
            <a:endParaRPr lang="en-GB" dirty="0">
              <a:latin typeface="Comic Sans MS" pitchFamily="66" charset="0"/>
            </a:endParaRPr>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itle 5"/>
          <p:cNvSpPr txBox="1">
            <a:spLocks/>
          </p:cNvSpPr>
          <p:nvPr/>
        </p:nvSpPr>
        <p:spPr>
          <a:xfrm>
            <a:off x="2339752" y="3356992"/>
            <a:ext cx="2606061" cy="1584176"/>
          </a:xfrm>
          <a:prstGeom prst="rect">
            <a:avLst/>
          </a:prstGeom>
        </p:spPr>
        <p:txBody>
          <a:bodyPr vert="horz" lIns="91440" tIns="45720" rIns="91440" bIns="45720" rtlCol="0" anchor="b">
            <a:normAutofit/>
          </a:bodyPr>
          <a:lstStyle>
            <a:lvl1pPr algn="l" defTabSz="914400" rtl="0" eaLnBrk="1" latinLnBrk="0" hangingPunct="1">
              <a:spcBef>
                <a:spcPct val="0"/>
              </a:spcBef>
              <a:buNone/>
              <a:defRPr sz="6600" kern="1200" cap="none" spc="-100" baseline="0">
                <a:ln>
                  <a:noFill/>
                </a:ln>
                <a:solidFill>
                  <a:schemeClr val="tx2"/>
                </a:solidFill>
                <a:effectLst/>
                <a:latin typeface="+mj-lt"/>
                <a:ea typeface="+mj-ea"/>
                <a:cs typeface="+mj-cs"/>
              </a:defRPr>
            </a:lvl1pPr>
          </a:lstStyle>
          <a:p>
            <a:pPr algn="ctr"/>
            <a:endParaRPr lang="en-GB" sz="9600" dirty="0"/>
          </a:p>
        </p:txBody>
      </p:sp>
      <p:sp>
        <p:nvSpPr>
          <p:cNvPr id="10" name="TextBox 3"/>
          <p:cNvSpPr txBox="1"/>
          <p:nvPr/>
        </p:nvSpPr>
        <p:spPr>
          <a:xfrm>
            <a:off x="179512" y="116632"/>
            <a:ext cx="819324" cy="707886"/>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4000" dirty="0" smtClean="0"/>
              <a:t>2</a:t>
            </a:r>
            <a:endParaRPr lang="en-GB" sz="4000" dirty="0"/>
          </a:p>
        </p:txBody>
      </p:sp>
      <p:pic>
        <p:nvPicPr>
          <p:cNvPr id="2" name="Picture 2" descr="File:HK Ka Wah Centre showflat 深灣9 Marinella T6-A Meile Gas Cooking Hob Oct-2011.jpg">
            <a:hlinkClick r:id="rId3"/>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l="-14951" t="9375" r="54104" b="-9375"/>
          <a:stretch/>
        </p:blipFill>
        <p:spPr bwMode="auto">
          <a:xfrm>
            <a:off x="179512" y="2924944"/>
            <a:ext cx="2226635" cy="2736304"/>
          </a:xfrm>
          <a:prstGeom prst="rect">
            <a:avLst/>
          </a:prstGeom>
          <a:noFill/>
          <a:extLst>
            <a:ext uri="{909E8E84-426E-40DD-AFC4-6F175D3DCCD1}">
              <a14:hiddenFill xmlns:a14="http://schemas.microsoft.com/office/drawing/2010/main">
                <a:solidFill>
                  <a:srgbClr val="FFFFFF"/>
                </a:solidFill>
              </a14:hiddenFill>
            </a:ext>
          </a:extLst>
        </p:spPr>
      </p:pic>
      <p:sp>
        <p:nvSpPr>
          <p:cNvPr id="3" name="Equal 2"/>
          <p:cNvSpPr/>
          <p:nvPr/>
        </p:nvSpPr>
        <p:spPr>
          <a:xfrm>
            <a:off x="2785573" y="3356992"/>
            <a:ext cx="2160240" cy="1368152"/>
          </a:xfrm>
          <a:prstGeom prst="mathEqual">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a:solidFill>
                <a:schemeClr val="tx1"/>
              </a:solidFill>
            </a:endParaRPr>
          </a:p>
        </p:txBody>
      </p:sp>
      <p:pic>
        <p:nvPicPr>
          <p:cNvPr id="2052" name="Picture 4" descr="http://4.bp.blogspot.com/-xMf6OSn1k5I/ULFF_lRhNbI/AAAAAAAAAxg/iuylk25q1L4/s400/hot-stove1.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397599" y="3106092"/>
            <a:ext cx="2381249" cy="20859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4305873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466328" y="1240372"/>
            <a:ext cx="7543800" cy="1584176"/>
          </a:xfrm>
        </p:spPr>
        <p:txBody>
          <a:bodyPr>
            <a:normAutofit/>
          </a:bodyPr>
          <a:lstStyle/>
          <a:p>
            <a:pPr algn="ctr"/>
            <a:r>
              <a:rPr lang="en-GB" dirty="0" smtClean="0">
                <a:latin typeface="Comic Sans MS" pitchFamily="66" charset="0"/>
              </a:rPr>
              <a:t>Make a pot </a:t>
            </a:r>
            <a:endParaRPr lang="en-GB" dirty="0">
              <a:latin typeface="Comic Sans MS" pitchFamily="66" charset="0"/>
            </a:endParaRPr>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Box 3"/>
          <p:cNvSpPr txBox="1"/>
          <p:nvPr/>
        </p:nvSpPr>
        <p:spPr>
          <a:xfrm>
            <a:off x="179512" y="116632"/>
            <a:ext cx="819324" cy="707886"/>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4000" dirty="0" smtClean="0"/>
              <a:t>3</a:t>
            </a:r>
            <a:endParaRPr lang="en-GB" sz="4000" dirty="0"/>
          </a:p>
        </p:txBody>
      </p:sp>
      <p:pic>
        <p:nvPicPr>
          <p:cNvPr id="3074" name="Picture 2" descr="File:Thailand Potter (667392581).jpg">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87624" y="2852454"/>
            <a:ext cx="2454679" cy="3682018"/>
          </a:xfrm>
          <a:prstGeom prst="rect">
            <a:avLst/>
          </a:prstGeom>
          <a:noFill/>
          <a:extLst>
            <a:ext uri="{909E8E84-426E-40DD-AFC4-6F175D3DCCD1}">
              <a14:hiddenFill xmlns:a14="http://schemas.microsoft.com/office/drawing/2010/main">
                <a:solidFill>
                  <a:srgbClr val="FFFFFF"/>
                </a:solidFill>
              </a14:hiddenFill>
            </a:ext>
          </a:extLst>
        </p:spPr>
      </p:pic>
      <p:sp>
        <p:nvSpPr>
          <p:cNvPr id="2" name="Curved Left Arrow 1"/>
          <p:cNvSpPr/>
          <p:nvPr/>
        </p:nvSpPr>
        <p:spPr>
          <a:xfrm rot="1462618">
            <a:off x="4211205" y="2725369"/>
            <a:ext cx="853739" cy="4018959"/>
          </a:xfrm>
          <a:prstGeom prst="curvedLeftArrow">
            <a:avLst>
              <a:gd name="adj1" fmla="val 15022"/>
              <a:gd name="adj2" fmla="val 50000"/>
              <a:gd name="adj3" fmla="val 25000"/>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a:solidFill>
                <a:schemeClr val="tx1"/>
              </a:solidFill>
            </a:endParaRPr>
          </a:p>
        </p:txBody>
      </p:sp>
    </p:spTree>
    <p:extLst>
      <p:ext uri="{BB962C8B-B14F-4D97-AF65-F5344CB8AC3E}">
        <p14:creationId xmlns:p14="http://schemas.microsoft.com/office/powerpoint/2010/main" val="214560889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467626" y="1340768"/>
            <a:ext cx="7543800" cy="1584176"/>
          </a:xfrm>
        </p:spPr>
        <p:txBody>
          <a:bodyPr>
            <a:normAutofit fontScale="90000"/>
          </a:bodyPr>
          <a:lstStyle/>
          <a:p>
            <a:pPr algn="ctr"/>
            <a:r>
              <a:rPr lang="en-GB" dirty="0" smtClean="0">
                <a:latin typeface="Comic Sans MS" pitchFamily="66" charset="0"/>
              </a:rPr>
              <a:t>Two pots and a hob. </a:t>
            </a:r>
            <a:endParaRPr lang="en-GB" dirty="0">
              <a:latin typeface="Comic Sans MS" pitchFamily="66" charset="0"/>
            </a:endParaRPr>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Box 3"/>
          <p:cNvSpPr txBox="1"/>
          <p:nvPr/>
        </p:nvSpPr>
        <p:spPr>
          <a:xfrm>
            <a:off x="179512" y="116632"/>
            <a:ext cx="819324" cy="707886"/>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4000" dirty="0" smtClean="0"/>
              <a:t>4</a:t>
            </a:r>
            <a:endParaRPr lang="en-GB" sz="4000" dirty="0"/>
          </a:p>
        </p:txBody>
      </p:sp>
      <p:pic>
        <p:nvPicPr>
          <p:cNvPr id="10" name="Picture 2" descr="File:Thailand Potter (667392581).jpg">
            <a:hlinkClick r:id="rId3"/>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l="50000" t="43011" r="4964" b="13978"/>
          <a:stretch/>
        </p:blipFill>
        <p:spPr bwMode="auto">
          <a:xfrm>
            <a:off x="964948" y="3501008"/>
            <a:ext cx="1105477" cy="1583673"/>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2" descr="File:Thailand Potter (667392581).jpg">
            <a:hlinkClick r:id="rId3"/>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l="50000" t="43011" r="4964" b="13978"/>
          <a:stretch/>
        </p:blipFill>
        <p:spPr bwMode="auto">
          <a:xfrm>
            <a:off x="2483768" y="3508608"/>
            <a:ext cx="1105477" cy="1583673"/>
          </a:xfrm>
          <a:prstGeom prst="rect">
            <a:avLst/>
          </a:prstGeom>
          <a:noFill/>
          <a:extLst>
            <a:ext uri="{909E8E84-426E-40DD-AFC4-6F175D3DCCD1}">
              <a14:hiddenFill xmlns:a14="http://schemas.microsoft.com/office/drawing/2010/main">
                <a:solidFill>
                  <a:srgbClr val="FFFFFF"/>
                </a:solidFill>
              </a14:hiddenFill>
            </a:ext>
          </a:extLst>
        </p:spPr>
      </p:pic>
      <p:sp>
        <p:nvSpPr>
          <p:cNvPr id="2" name="Plus 1"/>
          <p:cNvSpPr/>
          <p:nvPr/>
        </p:nvSpPr>
        <p:spPr>
          <a:xfrm>
            <a:off x="3898776" y="3676640"/>
            <a:ext cx="1202432" cy="1202432"/>
          </a:xfrm>
          <a:prstGeom prst="mathPlus">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a:p>
        </p:txBody>
      </p:sp>
      <p:pic>
        <p:nvPicPr>
          <p:cNvPr id="12" name="Picture 2" descr="File:HK Ka Wah Centre showflat 深灣9 Marinella T6-A Meile Gas Cooking Hob Oct-2011.jpg">
            <a:hlinkClick r:id="rId5"/>
          </p:cNvPr>
          <p:cNvPicPr>
            <a:picLocks noChangeAspect="1" noChangeArrowheads="1"/>
          </p:cNvPicPr>
          <p:nvPr/>
        </p:nvPicPr>
        <p:blipFill rotWithShape="1">
          <a:blip r:embed="rId6">
            <a:extLst>
              <a:ext uri="{28A0092B-C50C-407E-A947-70E740481C1C}">
                <a14:useLocalDpi xmlns:a14="http://schemas.microsoft.com/office/drawing/2010/main" val="0"/>
              </a:ext>
            </a:extLst>
          </a:blip>
          <a:srcRect l="-14951" t="9375" r="54104" b="-9375"/>
          <a:stretch/>
        </p:blipFill>
        <p:spPr bwMode="auto">
          <a:xfrm>
            <a:off x="5190336" y="3033493"/>
            <a:ext cx="2226635" cy="273630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0961310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467626" y="1340768"/>
            <a:ext cx="7543800" cy="1584176"/>
          </a:xfrm>
        </p:spPr>
        <p:txBody>
          <a:bodyPr>
            <a:normAutofit/>
          </a:bodyPr>
          <a:lstStyle/>
          <a:p>
            <a:pPr algn="ctr"/>
            <a:r>
              <a:rPr lang="en-GB" dirty="0" smtClean="0">
                <a:latin typeface="Comic Sans MS" pitchFamily="66" charset="0"/>
              </a:rPr>
              <a:t>A brown pot. </a:t>
            </a:r>
            <a:endParaRPr lang="en-GB" dirty="0">
              <a:latin typeface="Comic Sans MS" pitchFamily="66" charset="0"/>
            </a:endParaRPr>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Title 5"/>
          <p:cNvSpPr txBox="1">
            <a:spLocks/>
          </p:cNvSpPr>
          <p:nvPr/>
        </p:nvSpPr>
        <p:spPr>
          <a:xfrm>
            <a:off x="1979712" y="3356992"/>
            <a:ext cx="2606061" cy="1584176"/>
          </a:xfrm>
          <a:prstGeom prst="rect">
            <a:avLst/>
          </a:prstGeom>
        </p:spPr>
        <p:txBody>
          <a:bodyPr vert="horz" lIns="91440" tIns="45720" rIns="91440" bIns="45720" rtlCol="0" anchor="b">
            <a:normAutofit/>
          </a:bodyPr>
          <a:lstStyle>
            <a:lvl1pPr algn="l" defTabSz="914400" rtl="0" eaLnBrk="1" latinLnBrk="0" hangingPunct="1">
              <a:spcBef>
                <a:spcPct val="0"/>
              </a:spcBef>
              <a:buNone/>
              <a:defRPr sz="6600" kern="1200" cap="none" spc="-100" baseline="0">
                <a:ln>
                  <a:noFill/>
                </a:ln>
                <a:solidFill>
                  <a:schemeClr val="tx2"/>
                </a:solidFill>
                <a:effectLst/>
                <a:latin typeface="+mj-lt"/>
                <a:ea typeface="+mj-ea"/>
                <a:cs typeface="+mj-cs"/>
              </a:defRPr>
            </a:lvl1pPr>
          </a:lstStyle>
          <a:p>
            <a:pPr algn="ctr"/>
            <a:endParaRPr lang="en-GB" sz="9600" dirty="0"/>
          </a:p>
        </p:txBody>
      </p:sp>
      <p:sp>
        <p:nvSpPr>
          <p:cNvPr id="10" name="TextBox 3"/>
          <p:cNvSpPr txBox="1"/>
          <p:nvPr/>
        </p:nvSpPr>
        <p:spPr>
          <a:xfrm>
            <a:off x="179512" y="116632"/>
            <a:ext cx="819324" cy="707886"/>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4000" dirty="0" smtClean="0"/>
              <a:t>5</a:t>
            </a:r>
            <a:endParaRPr lang="en-GB" sz="4000" dirty="0"/>
          </a:p>
        </p:txBody>
      </p:sp>
      <p:pic>
        <p:nvPicPr>
          <p:cNvPr id="4098" name="Picture 2" descr="File:Cafetière à percolation en faïence brune 01.jpg">
            <a:hlinkClick r:id="rId3"/>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l="14313" t="10958" r="9941" b="49777"/>
          <a:stretch/>
        </p:blipFill>
        <p:spPr bwMode="auto">
          <a:xfrm>
            <a:off x="1691680" y="2996952"/>
            <a:ext cx="4272488" cy="295304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4954575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467626" y="1340768"/>
            <a:ext cx="7543800" cy="1584176"/>
          </a:xfrm>
        </p:spPr>
        <p:txBody>
          <a:bodyPr>
            <a:normAutofit/>
          </a:bodyPr>
          <a:lstStyle/>
          <a:p>
            <a:pPr algn="ctr"/>
            <a:r>
              <a:rPr lang="en-GB" dirty="0" smtClean="0">
                <a:latin typeface="Comic Sans MS" pitchFamily="66" charset="0"/>
              </a:rPr>
              <a:t>A box. </a:t>
            </a:r>
            <a:endParaRPr lang="en-GB" dirty="0">
              <a:latin typeface="Comic Sans MS" pitchFamily="66" charset="0"/>
            </a:endParaRPr>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Box 3"/>
          <p:cNvSpPr txBox="1"/>
          <p:nvPr/>
        </p:nvSpPr>
        <p:spPr>
          <a:xfrm>
            <a:off x="179512" y="116632"/>
            <a:ext cx="819324" cy="707886"/>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4000" dirty="0" smtClean="0"/>
              <a:t>6</a:t>
            </a:r>
            <a:endParaRPr lang="en-GB" sz="4000" dirty="0"/>
          </a:p>
        </p:txBody>
      </p:sp>
      <p:pic>
        <p:nvPicPr>
          <p:cNvPr id="6146" name="Picture 2" descr="File:MOVINGBOX.JPG">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79712" y="3140968"/>
            <a:ext cx="3810000" cy="2857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8450486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467626" y="1340768"/>
            <a:ext cx="7543800" cy="1584176"/>
          </a:xfrm>
        </p:spPr>
        <p:txBody>
          <a:bodyPr>
            <a:normAutofit/>
          </a:bodyPr>
          <a:lstStyle/>
          <a:p>
            <a:pPr algn="ctr"/>
            <a:r>
              <a:rPr lang="en-GB" dirty="0" smtClean="0">
                <a:latin typeface="Comic Sans MS" pitchFamily="66" charset="0"/>
              </a:rPr>
              <a:t>A little box.</a:t>
            </a:r>
            <a:endParaRPr lang="en-GB" dirty="0">
              <a:latin typeface="Comic Sans MS" pitchFamily="66" charset="0"/>
            </a:endParaRPr>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Box 3"/>
          <p:cNvSpPr txBox="1"/>
          <p:nvPr/>
        </p:nvSpPr>
        <p:spPr>
          <a:xfrm>
            <a:off x="179512" y="116632"/>
            <a:ext cx="819324" cy="707886"/>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4000" dirty="0" smtClean="0"/>
              <a:t>7</a:t>
            </a:r>
            <a:endParaRPr lang="en-GB" sz="4000" dirty="0"/>
          </a:p>
        </p:txBody>
      </p:sp>
      <p:pic>
        <p:nvPicPr>
          <p:cNvPr id="10" name="Picture 2" descr="File:MOVINGBOX.JPG">
            <a:hlinkClick r:id="rId3"/>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48315" y="5085184"/>
            <a:ext cx="1632181" cy="12241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5960686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467626" y="1340768"/>
            <a:ext cx="7543800" cy="1584176"/>
          </a:xfrm>
        </p:spPr>
        <p:txBody>
          <a:bodyPr>
            <a:normAutofit fontScale="90000"/>
          </a:bodyPr>
          <a:lstStyle/>
          <a:p>
            <a:pPr algn="ctr"/>
            <a:r>
              <a:rPr lang="en-GB" b="1" dirty="0" smtClean="0">
                <a:latin typeface="Comic Sans MS" pitchFamily="66" charset="0"/>
              </a:rPr>
              <a:t>The top of the box.</a:t>
            </a:r>
            <a:endParaRPr lang="en-GB" b="1" dirty="0">
              <a:latin typeface="Comic Sans MS" pitchFamily="66" charset="0"/>
            </a:endParaRPr>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Box 3"/>
          <p:cNvSpPr txBox="1"/>
          <p:nvPr/>
        </p:nvSpPr>
        <p:spPr>
          <a:xfrm>
            <a:off x="179512" y="116632"/>
            <a:ext cx="819324" cy="707886"/>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4000" dirty="0" smtClean="0"/>
              <a:t>8</a:t>
            </a:r>
            <a:endParaRPr lang="en-GB" sz="4000" dirty="0"/>
          </a:p>
        </p:txBody>
      </p:sp>
      <p:pic>
        <p:nvPicPr>
          <p:cNvPr id="10" name="Picture 2" descr="File:MOVINGBOX.JPG">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101684" y="3140968"/>
            <a:ext cx="3810000" cy="2857500"/>
          </a:xfrm>
          <a:prstGeom prst="rect">
            <a:avLst/>
          </a:prstGeom>
          <a:noFill/>
          <a:extLst>
            <a:ext uri="{909E8E84-426E-40DD-AFC4-6F175D3DCCD1}">
              <a14:hiddenFill xmlns:a14="http://schemas.microsoft.com/office/drawing/2010/main">
                <a:solidFill>
                  <a:srgbClr val="FFFFFF"/>
                </a:solidFill>
              </a14:hiddenFill>
            </a:ext>
          </a:extLst>
        </p:spPr>
      </p:pic>
      <p:sp>
        <p:nvSpPr>
          <p:cNvPr id="11" name="Curved Right Arrow 10"/>
          <p:cNvSpPr/>
          <p:nvPr/>
        </p:nvSpPr>
        <p:spPr>
          <a:xfrm rot="17818821">
            <a:off x="3390976" y="2647003"/>
            <a:ext cx="936104" cy="2448272"/>
          </a:xfrm>
          <a:prstGeom prst="curved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a:solidFill>
                <a:schemeClr val="tx1"/>
              </a:solidFill>
            </a:endParaRPr>
          </a:p>
        </p:txBody>
      </p:sp>
    </p:spTree>
    <p:extLst>
      <p:ext uri="{BB962C8B-B14F-4D97-AF65-F5344CB8AC3E}">
        <p14:creationId xmlns:p14="http://schemas.microsoft.com/office/powerpoint/2010/main" val="188310356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version>
  <revision id="1.0.37047.0"/>
</version>
</file>

<file path=customXml/itemProps1.xml><?xml version="1.0" encoding="utf-8"?>
<ds:datastoreItem xmlns:ds="http://schemas.openxmlformats.org/officeDocument/2006/customXml" ds:itemID="{A67FB2DA-C964-4524-BB70-498E2125182B}">
  <ds:schemaRefs/>
</ds:datastoreItem>
</file>

<file path=docProps/app.xml><?xml version="1.0" encoding="utf-8"?>
<Properties xmlns="http://schemas.openxmlformats.org/officeDocument/2006/extended-properties" xmlns:vt="http://schemas.openxmlformats.org/officeDocument/2006/docPropsVTypes">
  <Template>Adjacency</Template>
  <TotalTime>377</TotalTime>
  <Words>318</Words>
  <Application>Microsoft Office PowerPoint</Application>
  <PresentationFormat>On-screen Show (4:3)</PresentationFormat>
  <Paragraphs>66</Paragraphs>
  <Slides>11</Slides>
  <Notes>9</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Adjacency</vt:lpstr>
      <vt:lpstr>Week 5 reading CVC and Dolch list words in sentences </vt:lpstr>
      <vt:lpstr>One hob. </vt:lpstr>
      <vt:lpstr>A hot hob. </vt:lpstr>
      <vt:lpstr>Make a pot </vt:lpstr>
      <vt:lpstr>Two pots and a hob. </vt:lpstr>
      <vt:lpstr>A brown pot. </vt:lpstr>
      <vt:lpstr>A box. </vt:lpstr>
      <vt:lpstr>A little box.</vt:lpstr>
      <vt:lpstr>The top of the box.</vt:lpstr>
      <vt:lpstr>Lots of boxes.</vt:lpstr>
      <vt:lpstr>start again  (if needed)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Week 3 social sight words</dc:title>
  <dc:creator>Stephen Woulds</dc:creator>
  <cp:lastModifiedBy>Jennifer Wright</cp:lastModifiedBy>
  <cp:revision>38</cp:revision>
  <dcterms:created xsi:type="dcterms:W3CDTF">2013-07-18T10:55:53Z</dcterms:created>
  <dcterms:modified xsi:type="dcterms:W3CDTF">2013-09-06T11:30:49Z</dcterms:modified>
</cp:coreProperties>
</file>