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15"/>
  </p:notesMasterIdLst>
  <p:sldIdLst>
    <p:sldId id="256" r:id="rId3"/>
    <p:sldId id="257" r:id="rId4"/>
    <p:sldId id="269" r:id="rId5"/>
    <p:sldId id="271" r:id="rId6"/>
    <p:sldId id="272" r:id="rId7"/>
    <p:sldId id="273" r:id="rId8"/>
    <p:sldId id="274" r:id="rId9"/>
    <p:sldId id="278" r:id="rId10"/>
    <p:sldId id="275" r:id="rId11"/>
    <p:sldId id="276" r:id="rId12"/>
    <p:sldId id="277" r:id="rId13"/>
    <p:sldId id="268" r:id="rId14"/>
  </p:sldIdLst>
  <p:sldSz cx="9144000" cy="6858000" type="screen4x3"/>
  <p:notesSz cx="6858000" cy="9144000"/>
  <p:custDataLst>
    <p:custData r:id="rId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857" autoAdjust="0"/>
  </p:normalViewPr>
  <p:slideViewPr>
    <p:cSldViewPr>
      <p:cViewPr varScale="1">
        <p:scale>
          <a:sx n="64" d="100"/>
          <a:sy n="64" d="100"/>
        </p:scale>
        <p:origin x="-133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6EC4E0-2DEC-4039-B9E8-395A2D7CF548}" type="datetimeFigureOut">
              <a:rPr lang="en-GB" smtClean="0"/>
              <a:t>22/09/2013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B7F5D2-CA54-4FE8-86FB-368CAD9183C1}" type="slidenum">
              <a:rPr lang="en-GB" smtClean="0"/>
              <a:t>‹#›</a:t>
            </a:fld>
            <a:endParaRPr lang="en-GB"/>
          </a:p>
        </p:txBody>
      </p:sp>
    </p:spTree>
    <p:extLst>
      <p:ext uri="{BB962C8B-B14F-4D97-AF65-F5344CB8AC3E}">
        <p14:creationId xmlns:p14="http://schemas.microsoft.com/office/powerpoint/2010/main" val="485213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Indefinite article + noun</a:t>
            </a:r>
          </a:p>
          <a:p>
            <a:r>
              <a:rPr lang="en-GB" dirty="0" smtClean="0"/>
              <a:t>Dog</a:t>
            </a:r>
            <a:r>
              <a:rPr lang="en-GB" baseline="0" dirty="0" smtClean="0"/>
              <a:t> = http://commons.wikimedia.org/wiki/File:Australian_Shepherd_600.jpg </a:t>
            </a:r>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2</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Infinitive verb + preposition + determiner + common noun </a:t>
            </a:r>
          </a:p>
          <a:p>
            <a:endParaRPr lang="en-GB" baseline="0" dirty="0" smtClean="0"/>
          </a:p>
          <a:p>
            <a:r>
              <a:rPr lang="en-GB" baseline="0" dirty="0" smtClean="0"/>
              <a:t>Person looking = http://commons.wikimedia.org/wiki/File:Winter_Stare.jpg </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smtClean="0"/>
              <a:t>Mop = http://upload.wikimedia.org/wikipedia/commons/f/f5/Mop.png</a:t>
            </a:r>
          </a:p>
          <a:p>
            <a:endParaRPr lang="en-GB" baseline="0"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11</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Indefinite</a:t>
            </a:r>
            <a:r>
              <a:rPr lang="en-GB" baseline="0" dirty="0" smtClean="0"/>
              <a:t> article + adjective + common noun </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Dog</a:t>
            </a:r>
            <a:r>
              <a:rPr lang="en-GB" baseline="0" dirty="0" smtClean="0"/>
              <a:t> = http://commons.wikimedia.org/wiki/File:Australian_Shepherd_600.jpg </a:t>
            </a:r>
            <a:endParaRPr lang="en-GB" dirty="0" smtClean="0"/>
          </a:p>
          <a:p>
            <a:r>
              <a:rPr lang="en-GB" dirty="0" smtClean="0"/>
              <a:t> </a:t>
            </a:r>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3</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Adjective</a:t>
            </a:r>
            <a:r>
              <a:rPr lang="en-GB" baseline="0" dirty="0" smtClean="0"/>
              <a:t> + common noun + common noun </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Red dog = </a:t>
            </a:r>
            <a:r>
              <a:rPr lang="en-GB" baseline="0" dirty="0" err="1" smtClean="0"/>
              <a:t>google</a:t>
            </a:r>
            <a:r>
              <a:rPr lang="en-GB" baseline="0" dirty="0" smtClean="0"/>
              <a:t> images </a:t>
            </a:r>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4</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Adjective</a:t>
            </a:r>
            <a:r>
              <a:rPr lang="en-GB" baseline="0" dirty="0" smtClean="0"/>
              <a:t> + common noun + present simple verb (3</a:t>
            </a:r>
            <a:r>
              <a:rPr lang="en-GB" baseline="30000" dirty="0" smtClean="0"/>
              <a:t>rd</a:t>
            </a:r>
            <a:r>
              <a:rPr lang="en-GB" baseline="0" dirty="0" smtClean="0"/>
              <a:t> person singular) + preposition + pronoun </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Running dog and person = http://commons.wikimedia.org/wiki/File:Running_woman_and_dog_during_marathon.JPG</a:t>
            </a:r>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5</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Pronoun</a:t>
            </a:r>
            <a:r>
              <a:rPr lang="en-GB" baseline="0" dirty="0" smtClean="0"/>
              <a:t> + present simple verb + determiner + common noun </a:t>
            </a:r>
          </a:p>
          <a:p>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Running dog and person = http://commons.wikimedia.org/wiki/File:Running_woman_and_dog_during_marathon.JPG</a:t>
            </a:r>
            <a:endParaRPr lang="en-GB" dirty="0" smtClean="0"/>
          </a:p>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6</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Indefinite article + common noun </a:t>
            </a:r>
          </a:p>
          <a:p>
            <a:endParaRPr lang="en-GB" baseline="0" dirty="0" smtClean="0"/>
          </a:p>
          <a:p>
            <a:r>
              <a:rPr lang="en-GB" baseline="0" dirty="0" smtClean="0"/>
              <a:t>Mop = http://upload.wikimedia.org/wikipedia/commons/f/f5/Mop.png</a:t>
            </a:r>
          </a:p>
          <a:p>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7</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Indefinite</a:t>
            </a:r>
            <a:r>
              <a:rPr lang="en-GB" baseline="0" dirty="0" smtClean="0"/>
              <a:t> article + adjective + common noun </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Mop</a:t>
            </a:r>
            <a:r>
              <a:rPr lang="en-GB" baseline="0" dirty="0" smtClean="0"/>
              <a:t> = http://upload.wikimedia.org/wikipedia/commons/f/f5/Mop.png</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8</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Determiner + common noun + present simple verb + adjective </a:t>
            </a:r>
          </a:p>
          <a:p>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Person</a:t>
            </a:r>
            <a:r>
              <a:rPr lang="en-GB" baseline="0" dirty="0" smtClean="0"/>
              <a:t> image = http://commons.wikimedia.org/wiki/File:Running_woman_and_dog_during_marathon.JPG</a:t>
            </a: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Mop</a:t>
            </a:r>
            <a:r>
              <a:rPr lang="en-GB" baseline="0" dirty="0" smtClean="0"/>
              <a:t> = http://upload.wikimedia.org/wikipedia/commons/f/f5/Mop.png</a:t>
            </a:r>
          </a:p>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9</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Adjective + noun + verb (past simple irregular)</a:t>
            </a:r>
          </a:p>
          <a:p>
            <a:r>
              <a:rPr lang="en-GB"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Person</a:t>
            </a:r>
            <a:r>
              <a:rPr lang="en-GB" baseline="0" dirty="0" smtClean="0"/>
              <a:t> image = http://commons.wikimedia.org/wiki/File:Running_woman_and_dog_during_marathon.JPG</a:t>
            </a: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Mop</a:t>
            </a:r>
            <a:r>
              <a:rPr lang="en-GB" baseline="0" dirty="0" smtClean="0"/>
              <a:t> = http://upload.wikimedia.org/wikipedia/commons/f/f5/Mop.png</a:t>
            </a:r>
          </a:p>
          <a:p>
            <a:endParaRPr lang="en-GB" baseline="0"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10</a:t>
            </a:fld>
            <a:endParaRPr lang="en-GB"/>
          </a:p>
        </p:txBody>
      </p:sp>
    </p:spTree>
    <p:extLst>
      <p:ext uri="{BB962C8B-B14F-4D97-AF65-F5344CB8AC3E}">
        <p14:creationId xmlns:p14="http://schemas.microsoft.com/office/powerpoint/2010/main" val="4268603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18E15F-865C-4C39-9372-64FCC8C491BA}" type="datetimeFigureOut">
              <a:rPr lang="en-GB" smtClean="0"/>
              <a:t>22/09/2013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22/09/2013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22/09/2013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22/09/2013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8E15F-865C-4C39-9372-64FCC8C491BA}" type="datetimeFigureOut">
              <a:rPr lang="en-GB" smtClean="0"/>
              <a:t>22/09/2013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18E15F-865C-4C39-9372-64FCC8C491BA}" type="datetimeFigureOut">
              <a:rPr lang="en-GB" smtClean="0"/>
              <a:t>22/09/2013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8E15F-865C-4C39-9372-64FCC8C491BA}" type="datetimeFigureOut">
              <a:rPr lang="en-GB" smtClean="0"/>
              <a:t>22/09/2013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8E15F-865C-4C39-9372-64FCC8C491BA}" type="datetimeFigureOut">
              <a:rPr lang="en-GB" smtClean="0"/>
              <a:t>22/09/2013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8E15F-865C-4C39-9372-64FCC8C491BA}" type="datetimeFigureOut">
              <a:rPr lang="en-GB" smtClean="0"/>
              <a:t>22/09/2013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8E15F-865C-4C39-9372-64FCC8C491BA}" type="datetimeFigureOut">
              <a:rPr lang="en-GB" smtClean="0"/>
              <a:t>22/09/2013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818E15F-865C-4C39-9372-64FCC8C491BA}" type="datetimeFigureOut">
              <a:rPr lang="en-GB" smtClean="0"/>
              <a:t>22/09/2013</a:t>
            </a:fld>
            <a:endParaRPr lang="en-GB"/>
          </a:p>
        </p:txBody>
      </p:sp>
      <p:sp>
        <p:nvSpPr>
          <p:cNvPr id="9" name="Slide Number Placeholder 8"/>
          <p:cNvSpPr>
            <a:spLocks noGrp="1"/>
          </p:cNvSpPr>
          <p:nvPr>
            <p:ph type="sldNum" sz="quarter" idx="11"/>
          </p:nvPr>
        </p:nvSpPr>
        <p:spPr/>
        <p:txBody>
          <a:bodyPr/>
          <a:lstStyle/>
          <a:p>
            <a:fld id="{32C8A5B5-72AA-41F2-9EB8-008BD9C8F85C}"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2C8A5B5-72AA-41F2-9EB8-008BD9C8F85C}"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18E15F-865C-4C39-9372-64FCC8C491BA}" type="datetimeFigureOut">
              <a:rPr lang="en-GB" smtClean="0"/>
              <a:t>22/09/2013</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upload.wikimedia.org/wikipedia/commons/b/b7/Running_woman_and_dog_during_marathon.JPG"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hyperlink" Target="//upload.wikimedia.org/wikipedia/commons/1/1f/Winter_Stare.jpg"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upload.wikimedia.org/wikipedia/commons/5/52/Australian_Shepherd_600.jp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hyperlink" Target="//upload.wikimedia.org/wikipedia/commons/5/52/Australian_Shepherd_600.jpg"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upload.wikimedia.org/wikipedia/commons/b/b7/Running_woman_and_dog_during_marathon.JPG"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hyperlink" Target="//upload.wikimedia.org/wikipedia/commons/b/b7/Running_woman_and_dog_during_marathon.JPG"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upload.wikimedia.org/wikipedia/commons/b/b7/Running_woman_and_dog_during_marathon.JPG"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GB" dirty="0" smtClean="0"/>
              <a:t>Week 5</a:t>
            </a:r>
            <a:br>
              <a:rPr lang="en-GB" dirty="0" smtClean="0"/>
            </a:br>
            <a:r>
              <a:rPr lang="en-GB" dirty="0" smtClean="0"/>
              <a:t>reading CVC and Dolch list words in sentences</a:t>
            </a:r>
            <a:br>
              <a:rPr lang="en-GB" dirty="0" smtClean="0"/>
            </a:br>
            <a:endParaRPr lang="en-GB" dirty="0"/>
          </a:p>
        </p:txBody>
      </p:sp>
      <p:sp>
        <p:nvSpPr>
          <p:cNvPr id="7" name="Subtitle 6"/>
          <p:cNvSpPr>
            <a:spLocks noGrp="1"/>
          </p:cNvSpPr>
          <p:nvPr>
            <p:ph type="subTitle" idx="1"/>
          </p:nvPr>
        </p:nvSpPr>
        <p:spPr>
          <a:xfrm>
            <a:off x="1115616" y="3645024"/>
            <a:ext cx="7200800" cy="2736304"/>
          </a:xfrm>
        </p:spPr>
        <p:txBody>
          <a:bodyPr>
            <a:normAutofit fontScale="85000" lnSpcReduction="20000"/>
          </a:bodyPr>
          <a:lstStyle/>
          <a:p>
            <a:r>
              <a:rPr lang="en-GB" dirty="0"/>
              <a:t>Ideally, prior to showing these slides, print the slides and cut up the sentences and pictures. Ask the learners in groups to match them, then work through the slides and ask learners to correct as you go along.</a:t>
            </a:r>
          </a:p>
          <a:p>
            <a:endParaRPr lang="en-GB" dirty="0"/>
          </a:p>
          <a:p>
            <a:r>
              <a:rPr lang="en-GB" dirty="0"/>
              <a:t>The following sentences incorporate Dolch words and CVC words. Work slowly with the group, showing how to sound out the new CVC words and draw attention to the Dolch words than can’t be sounded out. Use comprehension questions as you present each slide and model new language.</a:t>
            </a:r>
          </a:p>
          <a:p>
            <a:endParaRPr lang="en-GB" dirty="0"/>
          </a:p>
          <a:p>
            <a:r>
              <a:rPr lang="en-GB" dirty="0"/>
              <a:t>Use the arrows on the keyboard to move forward or click the buttons. Press F5 on the keyboard to start the slideshow.</a:t>
            </a: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ction Button: Return 9">
            <a:hlinkClick r:id="" action="ppaction://hlinkshowjump?jump=endshow" highlightClick="1"/>
          </p:cNvPr>
          <p:cNvSpPr/>
          <p:nvPr/>
        </p:nvSpPr>
        <p:spPr>
          <a:xfrm>
            <a:off x="323528"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15516" y="5949280"/>
            <a:ext cx="1116124" cy="307777"/>
          </a:xfrm>
          <a:prstGeom prst="rect">
            <a:avLst/>
          </a:prstGeom>
          <a:noFill/>
        </p:spPr>
        <p:txBody>
          <a:bodyPr wrap="square" rtlCol="0">
            <a:spAutoFit/>
          </a:bodyPr>
          <a:lstStyle/>
          <a:p>
            <a:r>
              <a:rPr lang="en-GB" sz="1400" dirty="0" smtClean="0"/>
              <a:t>end show</a:t>
            </a:r>
            <a:endParaRPr lang="en-GB" sz="1400" dirty="0"/>
          </a:p>
        </p:txBody>
      </p:sp>
    </p:spTree>
    <p:extLst>
      <p:ext uri="{BB962C8B-B14F-4D97-AF65-F5344CB8AC3E}">
        <p14:creationId xmlns:p14="http://schemas.microsoft.com/office/powerpoint/2010/main" val="151435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smtClean="0">
                <a:latin typeface="Comic Sans MS" pitchFamily="66" charset="0"/>
              </a:rPr>
              <a:t>My mop is not big.</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188029" y="160653"/>
            <a:ext cx="819324" cy="707886"/>
          </a:xfrm>
          <a:prstGeom prst="rect">
            <a:avLst/>
          </a:prstGeom>
          <a:noFill/>
        </p:spPr>
        <p:txBody>
          <a:bodyPr wrap="square" rtlCol="0">
            <a:spAutoFit/>
          </a:bodyPr>
          <a:lstStyle/>
          <a:p>
            <a:r>
              <a:rPr lang="en-GB" sz="4000" dirty="0" smtClean="0"/>
              <a:t>9</a:t>
            </a:r>
            <a:endParaRPr lang="en-GB" sz="4000" dirty="0"/>
          </a:p>
        </p:txBody>
      </p:sp>
      <p:pic>
        <p:nvPicPr>
          <p:cNvPr id="7" name="Picture 2" descr="File:Running woman and dog during marathon.JP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45842" t="1" r="37630" b="26923"/>
          <a:stretch/>
        </p:blipFill>
        <p:spPr bwMode="auto">
          <a:xfrm>
            <a:off x="1115616" y="2852936"/>
            <a:ext cx="1115878" cy="297101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http://upload.wikimedia.org/wikipedia/commons/f/f5/Mop.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1760" y="2943628"/>
            <a:ext cx="2944813" cy="322167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http://upload.wikimedia.org/wikipedia/commons/f/f5/Mop.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56573" y="3356992"/>
            <a:ext cx="1316397" cy="1440160"/>
          </a:xfrm>
          <a:prstGeom prst="rect">
            <a:avLst/>
          </a:prstGeom>
          <a:noFill/>
          <a:extLst>
            <a:ext uri="{909E8E84-426E-40DD-AFC4-6F175D3DCCD1}">
              <a14:hiddenFill xmlns:a14="http://schemas.microsoft.com/office/drawing/2010/main">
                <a:solidFill>
                  <a:srgbClr val="FFFFFF"/>
                </a:solidFill>
              </a14:hiddenFill>
            </a:ext>
          </a:extLst>
        </p:spPr>
      </p:pic>
      <p:sp>
        <p:nvSpPr>
          <p:cNvPr id="2" name="Multiply 1"/>
          <p:cNvSpPr/>
          <p:nvPr/>
        </p:nvSpPr>
        <p:spPr>
          <a:xfrm>
            <a:off x="2987824" y="3861048"/>
            <a:ext cx="1440160" cy="1602860"/>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pic>
        <p:nvPicPr>
          <p:cNvPr id="7170" name="Picture 1" descr="image00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85836" y="4161919"/>
            <a:ext cx="1374268" cy="2186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68531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smtClean="0">
                <a:latin typeface="Comic Sans MS" pitchFamily="66" charset="0"/>
              </a:rPr>
              <a:t>Look at my mop!</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5"/>
          <p:cNvSpPr txBox="1">
            <a:spLocks/>
          </p:cNvSpPr>
          <p:nvPr/>
        </p:nvSpPr>
        <p:spPr>
          <a:xfrm>
            <a:off x="2339752" y="3356992"/>
            <a:ext cx="2606061" cy="1584176"/>
          </a:xfrm>
          <a:prstGeom prst="rect">
            <a:avLst/>
          </a:prstGeom>
        </p:spPr>
        <p:txBody>
          <a:bodyPr vert="horz" lIns="91440" tIns="45720" rIns="91440" bIns="45720" rtlCol="0" anchor="b">
            <a:norm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pPr algn="ctr"/>
            <a:endParaRPr lang="en-GB" sz="9600" dirty="0"/>
          </a:p>
        </p:txBody>
      </p:sp>
      <p:sp>
        <p:nvSpPr>
          <p:cNvPr id="11" name="TextBox 10"/>
          <p:cNvSpPr txBox="1"/>
          <p:nvPr/>
        </p:nvSpPr>
        <p:spPr>
          <a:xfrm>
            <a:off x="188029" y="160653"/>
            <a:ext cx="819324" cy="707886"/>
          </a:xfrm>
          <a:prstGeom prst="rect">
            <a:avLst/>
          </a:prstGeom>
          <a:noFill/>
        </p:spPr>
        <p:txBody>
          <a:bodyPr wrap="square" rtlCol="0">
            <a:spAutoFit/>
          </a:bodyPr>
          <a:lstStyle/>
          <a:p>
            <a:r>
              <a:rPr lang="en-GB" sz="4000" dirty="0" smtClean="0"/>
              <a:t>10</a:t>
            </a:r>
            <a:endParaRPr lang="en-GB" sz="4000" dirty="0"/>
          </a:p>
        </p:txBody>
      </p:sp>
      <p:pic>
        <p:nvPicPr>
          <p:cNvPr id="8194" name="Picture 2" descr="File:Winter Stare.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13871" y="3397802"/>
            <a:ext cx="2216848" cy="2169835"/>
          </a:xfrm>
          <a:prstGeom prst="rect">
            <a:avLst/>
          </a:prstGeom>
          <a:noFill/>
          <a:extLst>
            <a:ext uri="{909E8E84-426E-40DD-AFC4-6F175D3DCCD1}">
              <a14:hiddenFill xmlns:a14="http://schemas.microsoft.com/office/drawing/2010/main">
                <a:solidFill>
                  <a:srgbClr val="FFFFFF"/>
                </a:solidFill>
              </a14:hiddenFill>
            </a:ext>
          </a:extLst>
        </p:spPr>
      </p:pic>
      <p:sp>
        <p:nvSpPr>
          <p:cNvPr id="2" name="Right Arrow 1"/>
          <p:cNvSpPr/>
          <p:nvPr/>
        </p:nvSpPr>
        <p:spPr>
          <a:xfrm>
            <a:off x="2246824" y="4370508"/>
            <a:ext cx="3096344" cy="224422"/>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pic>
        <p:nvPicPr>
          <p:cNvPr id="10" name="Picture 4" descr="http://upload.wikimedia.org/wikipedia/commons/f/f5/Mop.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21089" y="3356992"/>
            <a:ext cx="2172055" cy="2376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20724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56792"/>
            <a:ext cx="7543800" cy="3960440"/>
          </a:xfrm>
        </p:spPr>
        <p:txBody>
          <a:bodyPr>
            <a:normAutofit fontScale="90000"/>
          </a:bodyPr>
          <a:lstStyle/>
          <a:p>
            <a:pPr algn="ctr"/>
            <a:r>
              <a:rPr lang="en-GB" dirty="0" smtClean="0"/>
              <a:t>start again</a:t>
            </a:r>
            <a:br>
              <a:rPr lang="en-GB" dirty="0" smtClean="0"/>
            </a:br>
            <a:r>
              <a:rPr lang="en-GB" dirty="0"/>
              <a:t/>
            </a:r>
            <a:br>
              <a:rPr lang="en-GB" dirty="0"/>
            </a:br>
            <a:r>
              <a:rPr lang="en-GB" dirty="0" smtClean="0"/>
              <a:t>(if needed)</a:t>
            </a:r>
            <a:br>
              <a:rPr lang="en-GB" dirty="0" smtClean="0"/>
            </a:br>
            <a:endParaRPr lang="en-GB" dirty="0"/>
          </a:p>
        </p:txBody>
      </p:sp>
      <p:sp>
        <p:nvSpPr>
          <p:cNvPr id="9" name="Action Button: Back or Previous 8">
            <a:hlinkClick r:id="" action="ppaction://hlinkshowjump?jump=previousslide" highlightClick="1"/>
          </p:cNvPr>
          <p:cNvSpPr/>
          <p:nvPr/>
        </p:nvSpPr>
        <p:spPr>
          <a:xfrm>
            <a:off x="5940152"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ction Button: Home 1">
            <a:hlinkClick r:id="" action="ppaction://hlinkshowjump?jump=firstslide" highlightClick="1"/>
          </p:cNvPr>
          <p:cNvSpPr/>
          <p:nvPr/>
        </p:nvSpPr>
        <p:spPr>
          <a:xfrm>
            <a:off x="7668344" y="6309320"/>
            <a:ext cx="648072" cy="43204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ction Button: Return 2">
            <a:hlinkClick r:id="" action="ppaction://hlinkshowjump?jump=endshow" highlightClick="1"/>
          </p:cNvPr>
          <p:cNvSpPr/>
          <p:nvPr/>
        </p:nvSpPr>
        <p:spPr>
          <a:xfrm>
            <a:off x="6876256"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768244" y="5949280"/>
            <a:ext cx="1116124" cy="307777"/>
          </a:xfrm>
          <a:prstGeom prst="rect">
            <a:avLst/>
          </a:prstGeom>
          <a:noFill/>
        </p:spPr>
        <p:txBody>
          <a:bodyPr wrap="square" rtlCol="0">
            <a:spAutoFit/>
          </a:bodyPr>
          <a:lstStyle/>
          <a:p>
            <a:r>
              <a:rPr lang="en-GB" sz="1400" dirty="0" smtClean="0"/>
              <a:t>end show</a:t>
            </a:r>
            <a:endParaRPr lang="en-GB" sz="1400" dirty="0"/>
          </a:p>
        </p:txBody>
      </p:sp>
      <p:sp>
        <p:nvSpPr>
          <p:cNvPr id="10" name="TextBox 9"/>
          <p:cNvSpPr txBox="1"/>
          <p:nvPr/>
        </p:nvSpPr>
        <p:spPr>
          <a:xfrm>
            <a:off x="7704348" y="5949280"/>
            <a:ext cx="1116124" cy="307777"/>
          </a:xfrm>
          <a:prstGeom prst="rect">
            <a:avLst/>
          </a:prstGeom>
          <a:noFill/>
        </p:spPr>
        <p:txBody>
          <a:bodyPr wrap="square" rtlCol="0">
            <a:spAutoFit/>
          </a:bodyPr>
          <a:lstStyle/>
          <a:p>
            <a:r>
              <a:rPr lang="en-GB" sz="1400" dirty="0" smtClean="0"/>
              <a:t>slide 1</a:t>
            </a:r>
            <a:endParaRPr lang="en-GB" sz="1400" dirty="0"/>
          </a:p>
        </p:txBody>
      </p:sp>
    </p:spTree>
    <p:extLst>
      <p:ext uri="{BB962C8B-B14F-4D97-AF65-F5344CB8AC3E}">
        <p14:creationId xmlns:p14="http://schemas.microsoft.com/office/powerpoint/2010/main" val="1882723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smtClean="0">
                <a:latin typeface="Comic Sans MS" pitchFamily="66" charset="0"/>
              </a:rPr>
              <a:t>A dog.</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1</a:t>
            </a:r>
            <a:endParaRPr lang="en-GB" sz="4000" dirty="0"/>
          </a:p>
        </p:txBody>
      </p:sp>
      <p:pic>
        <p:nvPicPr>
          <p:cNvPr id="3" name="Picture 2" descr="File:Australian Shepherd 600.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85295" y="2895165"/>
            <a:ext cx="3419996" cy="31064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76646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smtClean="0">
                <a:latin typeface="Comic Sans MS" pitchFamily="66" charset="0"/>
              </a:rPr>
              <a:t>A little dog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188029" y="160653"/>
            <a:ext cx="819324" cy="707886"/>
          </a:xfrm>
          <a:prstGeom prst="rect">
            <a:avLst/>
          </a:prstGeom>
          <a:noFill/>
        </p:spPr>
        <p:txBody>
          <a:bodyPr wrap="square" rtlCol="0">
            <a:spAutoFit/>
          </a:bodyPr>
          <a:lstStyle/>
          <a:p>
            <a:r>
              <a:rPr lang="en-GB" sz="4000" dirty="0"/>
              <a:t>2</a:t>
            </a:r>
          </a:p>
        </p:txBody>
      </p:sp>
      <p:pic>
        <p:nvPicPr>
          <p:cNvPr id="10" name="Picture 9" descr="File:Australian Shepherd 600.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7691" y="4878170"/>
            <a:ext cx="1538633" cy="13975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50818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smtClean="0">
                <a:latin typeface="Comic Sans MS" pitchFamily="66" charset="0"/>
              </a:rPr>
              <a:t>One red dog.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188029" y="160653"/>
            <a:ext cx="819324" cy="707886"/>
          </a:xfrm>
          <a:prstGeom prst="rect">
            <a:avLst/>
          </a:prstGeom>
          <a:noFill/>
        </p:spPr>
        <p:txBody>
          <a:bodyPr wrap="square" rtlCol="0">
            <a:spAutoFit/>
          </a:bodyPr>
          <a:lstStyle/>
          <a:p>
            <a:r>
              <a:rPr lang="en-GB" sz="4000" dirty="0"/>
              <a:t>3</a:t>
            </a:r>
          </a:p>
        </p:txBody>
      </p:sp>
      <p:pic>
        <p:nvPicPr>
          <p:cNvPr id="2050" name="Picture 2" descr="http://www.doves.demon.co.uk/pansmenagerie/reddog.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60" y="2996952"/>
            <a:ext cx="2867025"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92787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8719" y="1052736"/>
            <a:ext cx="7543800" cy="1584176"/>
          </a:xfrm>
        </p:spPr>
        <p:txBody>
          <a:bodyPr>
            <a:normAutofit fontScale="90000"/>
          </a:bodyPr>
          <a:lstStyle/>
          <a:p>
            <a:pPr algn="ctr"/>
            <a:r>
              <a:rPr lang="en-GB" dirty="0" smtClean="0">
                <a:latin typeface="Comic Sans MS" pitchFamily="66" charset="0"/>
              </a:rPr>
              <a:t>One dog runs with me</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188029" y="160653"/>
            <a:ext cx="819324" cy="707886"/>
          </a:xfrm>
          <a:prstGeom prst="rect">
            <a:avLst/>
          </a:prstGeom>
          <a:noFill/>
        </p:spPr>
        <p:txBody>
          <a:bodyPr wrap="square" rtlCol="0">
            <a:spAutoFit/>
          </a:bodyPr>
          <a:lstStyle/>
          <a:p>
            <a:r>
              <a:rPr lang="en-GB" sz="4000" dirty="0"/>
              <a:t>4</a:t>
            </a:r>
          </a:p>
        </p:txBody>
      </p:sp>
      <p:pic>
        <p:nvPicPr>
          <p:cNvPr id="4098" name="Picture 2" descr="File:Running woman and dog during marathon.JP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8329" r="28063" b="16756"/>
          <a:stretch/>
        </p:blipFill>
        <p:spPr bwMode="auto">
          <a:xfrm>
            <a:off x="2699792" y="2899266"/>
            <a:ext cx="2656109" cy="3384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4331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31052" y="1196752"/>
            <a:ext cx="7543800" cy="1584176"/>
          </a:xfrm>
        </p:spPr>
        <p:txBody>
          <a:bodyPr>
            <a:normAutofit/>
          </a:bodyPr>
          <a:lstStyle/>
          <a:p>
            <a:pPr algn="ctr"/>
            <a:r>
              <a:rPr lang="en-GB" dirty="0" smtClean="0">
                <a:latin typeface="Comic Sans MS" pitchFamily="66" charset="0"/>
              </a:rPr>
              <a:t>It is my dog.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188029" y="160653"/>
            <a:ext cx="819324" cy="707886"/>
          </a:xfrm>
          <a:prstGeom prst="rect">
            <a:avLst/>
          </a:prstGeom>
          <a:noFill/>
        </p:spPr>
        <p:txBody>
          <a:bodyPr wrap="square" rtlCol="0">
            <a:spAutoFit/>
          </a:bodyPr>
          <a:lstStyle/>
          <a:p>
            <a:r>
              <a:rPr lang="en-GB" sz="4000" dirty="0"/>
              <a:t>5</a:t>
            </a:r>
          </a:p>
        </p:txBody>
      </p:sp>
      <p:pic>
        <p:nvPicPr>
          <p:cNvPr id="10" name="Picture 2" descr="File:Running woman and dog during marathon.JP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8329" r="28063" b="16756"/>
          <a:stretch/>
        </p:blipFill>
        <p:spPr bwMode="auto">
          <a:xfrm>
            <a:off x="1979712" y="2924944"/>
            <a:ext cx="2944141" cy="3384376"/>
          </a:xfrm>
          <a:prstGeom prst="rect">
            <a:avLst/>
          </a:prstGeom>
          <a:noFill/>
          <a:extLst>
            <a:ext uri="{909E8E84-426E-40DD-AFC4-6F175D3DCCD1}">
              <a14:hiddenFill xmlns:a14="http://schemas.microsoft.com/office/drawing/2010/main">
                <a:solidFill>
                  <a:srgbClr val="FFFFFF"/>
                </a:solidFill>
              </a14:hiddenFill>
            </a:ext>
          </a:extLst>
        </p:spPr>
      </p:pic>
      <p:sp>
        <p:nvSpPr>
          <p:cNvPr id="11" name="Equal 10"/>
          <p:cNvSpPr/>
          <p:nvPr/>
        </p:nvSpPr>
        <p:spPr>
          <a:xfrm>
            <a:off x="5220072" y="4013306"/>
            <a:ext cx="1224136" cy="936104"/>
          </a:xfrm>
          <a:prstGeom prst="mathEqual">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solidFill>
                <a:schemeClr val="tx1"/>
              </a:solidFill>
            </a:endParaRPr>
          </a:p>
        </p:txBody>
      </p:sp>
      <p:pic>
        <p:nvPicPr>
          <p:cNvPr id="13" name="Picture 2" descr="File:Running woman and dog during marathon.JP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45842" t="1" r="37630" b="26923"/>
          <a:stretch/>
        </p:blipFill>
        <p:spPr bwMode="auto">
          <a:xfrm>
            <a:off x="6653106" y="2330196"/>
            <a:ext cx="1115878" cy="2971012"/>
          </a:xfrm>
          <a:prstGeom prst="rect">
            <a:avLst/>
          </a:prstGeom>
          <a:noFill/>
          <a:extLst>
            <a:ext uri="{909E8E84-426E-40DD-AFC4-6F175D3DCCD1}">
              <a14:hiddenFill xmlns:a14="http://schemas.microsoft.com/office/drawing/2010/main">
                <a:solidFill>
                  <a:srgbClr val="FFFFFF"/>
                </a:solidFill>
              </a14:hiddenFill>
            </a:ext>
          </a:extLst>
        </p:spPr>
      </p:pic>
      <p:sp>
        <p:nvSpPr>
          <p:cNvPr id="28" name="Curved Right Arrow 27"/>
          <p:cNvSpPr/>
          <p:nvPr/>
        </p:nvSpPr>
        <p:spPr>
          <a:xfrm rot="20978803">
            <a:off x="975164" y="2383367"/>
            <a:ext cx="1364588" cy="2971012"/>
          </a:xfrm>
          <a:prstGeom prst="curvedRightArrow">
            <a:avLst>
              <a:gd name="adj1" fmla="val 6202"/>
              <a:gd name="adj2" fmla="val 50000"/>
              <a:gd name="adj3" fmla="val 2500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38811405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37958" y="1340768"/>
            <a:ext cx="7543800" cy="1584176"/>
          </a:xfrm>
        </p:spPr>
        <p:txBody>
          <a:bodyPr>
            <a:normAutofit/>
          </a:bodyPr>
          <a:lstStyle/>
          <a:p>
            <a:pPr algn="ctr"/>
            <a:r>
              <a:rPr lang="en-GB" dirty="0" smtClean="0">
                <a:latin typeface="Comic Sans MS" pitchFamily="66" charset="0"/>
              </a:rPr>
              <a:t>A mop.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188029" y="160653"/>
            <a:ext cx="819324" cy="707886"/>
          </a:xfrm>
          <a:prstGeom prst="rect">
            <a:avLst/>
          </a:prstGeom>
          <a:noFill/>
        </p:spPr>
        <p:txBody>
          <a:bodyPr wrap="square" rtlCol="0">
            <a:spAutoFit/>
          </a:bodyPr>
          <a:lstStyle/>
          <a:p>
            <a:r>
              <a:rPr lang="en-GB" sz="4000" dirty="0"/>
              <a:t>6</a:t>
            </a:r>
          </a:p>
        </p:txBody>
      </p:sp>
      <p:pic>
        <p:nvPicPr>
          <p:cNvPr id="5124" name="Picture 4" descr="http://upload.wikimedia.org/wikipedia/commons/f/f5/Mop.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8" y="2204864"/>
            <a:ext cx="4104456" cy="44903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80116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smtClean="0">
                <a:latin typeface="Comic Sans MS" pitchFamily="66" charset="0"/>
              </a:rPr>
              <a:t>A little mop.</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188029" y="160653"/>
            <a:ext cx="819324" cy="707886"/>
          </a:xfrm>
          <a:prstGeom prst="rect">
            <a:avLst/>
          </a:prstGeom>
          <a:noFill/>
        </p:spPr>
        <p:txBody>
          <a:bodyPr wrap="square" rtlCol="0">
            <a:spAutoFit/>
          </a:bodyPr>
          <a:lstStyle/>
          <a:p>
            <a:r>
              <a:rPr lang="en-GB" sz="4000" dirty="0" smtClean="0"/>
              <a:t>7</a:t>
            </a:r>
            <a:endParaRPr lang="en-GB" sz="4000" dirty="0"/>
          </a:p>
        </p:txBody>
      </p:sp>
      <p:pic>
        <p:nvPicPr>
          <p:cNvPr id="11" name="Picture 4" descr="http://upload.wikimedia.org/wikipedia/commons/f/f5/Mop.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4581128"/>
            <a:ext cx="1579676" cy="1728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11034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70653" y="1124077"/>
            <a:ext cx="7543800" cy="1584176"/>
          </a:xfrm>
        </p:spPr>
        <p:txBody>
          <a:bodyPr>
            <a:normAutofit/>
          </a:bodyPr>
          <a:lstStyle/>
          <a:p>
            <a:pPr algn="ctr"/>
            <a:r>
              <a:rPr lang="en-GB" dirty="0" smtClean="0">
                <a:latin typeface="Comic Sans MS" pitchFamily="66" charset="0"/>
              </a:rPr>
              <a:t>My mop is little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188029" y="160653"/>
            <a:ext cx="819324" cy="707886"/>
          </a:xfrm>
          <a:prstGeom prst="rect">
            <a:avLst/>
          </a:prstGeom>
          <a:noFill/>
        </p:spPr>
        <p:txBody>
          <a:bodyPr wrap="square" rtlCol="0">
            <a:spAutoFit/>
          </a:bodyPr>
          <a:lstStyle/>
          <a:p>
            <a:r>
              <a:rPr lang="en-GB" sz="4000" dirty="0" smtClean="0"/>
              <a:t>8</a:t>
            </a:r>
            <a:endParaRPr lang="en-GB" sz="4000" dirty="0"/>
          </a:p>
        </p:txBody>
      </p:sp>
      <p:pic>
        <p:nvPicPr>
          <p:cNvPr id="10" name="Picture 2" descr="File:Running woman and dog during marathon.JP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45842" t="1" r="37630" b="26923"/>
          <a:stretch/>
        </p:blipFill>
        <p:spPr bwMode="auto">
          <a:xfrm>
            <a:off x="863834" y="2692338"/>
            <a:ext cx="1115878" cy="297101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http://upload.wikimedia.org/wikipedia/commons/f/f5/Mop.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01416" y="2692338"/>
            <a:ext cx="2632793" cy="2880320"/>
          </a:xfrm>
          <a:prstGeom prst="rect">
            <a:avLst/>
          </a:prstGeom>
          <a:noFill/>
          <a:extLst>
            <a:ext uri="{909E8E84-426E-40DD-AFC4-6F175D3DCCD1}">
              <a14:hiddenFill xmlns:a14="http://schemas.microsoft.com/office/drawing/2010/main">
                <a:solidFill>
                  <a:srgbClr val="FFFFFF"/>
                </a:solidFill>
              </a14:hiddenFill>
            </a:ext>
          </a:extLst>
        </p:spPr>
      </p:pic>
      <p:sp>
        <p:nvSpPr>
          <p:cNvPr id="2" name="Equal 1"/>
          <p:cNvSpPr/>
          <p:nvPr/>
        </p:nvSpPr>
        <p:spPr>
          <a:xfrm>
            <a:off x="4716016" y="4020037"/>
            <a:ext cx="1490464" cy="914400"/>
          </a:xfrm>
          <a:prstGeom prst="mathEqual">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solidFill>
                <a:schemeClr val="tx1"/>
              </a:solidFill>
            </a:endParaRPr>
          </a:p>
        </p:txBody>
      </p:sp>
      <p:pic>
        <p:nvPicPr>
          <p:cNvPr id="12" name="Picture 4" descr="http://upload.wikimedia.org/wikipedia/commons/f/f5/Mop.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58426" y="4020037"/>
            <a:ext cx="1419193" cy="15526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68605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version>
  <revision id="1.0.37047.0"/>
</version>
</file>

<file path=customXml/itemProps1.xml><?xml version="1.0" encoding="utf-8"?>
<ds:datastoreItem xmlns:ds="http://schemas.openxmlformats.org/officeDocument/2006/customXml" ds:itemID="{D62303C3-E526-4593-8190-D73A3531D669}">
  <ds:schemaRefs/>
</ds:datastoreItem>
</file>

<file path=docProps/app.xml><?xml version="1.0" encoding="utf-8"?>
<Properties xmlns="http://schemas.openxmlformats.org/officeDocument/2006/extended-properties" xmlns:vt="http://schemas.openxmlformats.org/officeDocument/2006/docPropsVTypes">
  <Template>Adjacency</Template>
  <TotalTime>623</TotalTime>
  <Words>352</Words>
  <Application>Microsoft Office PowerPoint</Application>
  <PresentationFormat>On-screen Show (4:3)</PresentationFormat>
  <Paragraphs>73</Paragraphs>
  <Slides>12</Slides>
  <Notes>10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Week 5 reading CVC and Dolch list words in sentences </vt:lpstr>
      <vt:lpstr>A dog.</vt:lpstr>
      <vt:lpstr>A little dog </vt:lpstr>
      <vt:lpstr>One red dog. </vt:lpstr>
      <vt:lpstr>One dog runs with me</vt:lpstr>
      <vt:lpstr>It is my dog. </vt:lpstr>
      <vt:lpstr>A mop. </vt:lpstr>
      <vt:lpstr>A little mop.</vt:lpstr>
      <vt:lpstr>My mop is little </vt:lpstr>
      <vt:lpstr>My mop is not big.</vt:lpstr>
      <vt:lpstr>Look at my mop!</vt:lpstr>
      <vt:lpstr>start again  (if needed)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social sight words</dc:title>
  <dc:creator>Stephen Woulds</dc:creator>
  <cp:lastModifiedBy>Stephen Woulds</cp:lastModifiedBy>
  <cp:revision>53</cp:revision>
  <dcterms:created xsi:type="dcterms:W3CDTF">2013-07-18T10:55:53Z</dcterms:created>
  <dcterms:modified xsi:type="dcterms:W3CDTF">2013-09-22T09:14:02Z</dcterms:modified>
</cp:coreProperties>
</file>