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69" r:id="rId4"/>
    <p:sldId id="271" r:id="rId5"/>
    <p:sldId id="272" r:id="rId6"/>
    <p:sldId id="273" r:id="rId7"/>
    <p:sldId id="274" r:id="rId8"/>
    <p:sldId id="278" r:id="rId9"/>
    <p:sldId id="275" r:id="rId10"/>
    <p:sldId id="276" r:id="rId11"/>
    <p:sldId id="27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57" autoAdjust="0"/>
  </p:normalViewPr>
  <p:slideViewPr>
    <p:cSldViewPr>
      <p:cViewPr varScale="1">
        <p:scale>
          <a:sx n="64" d="100"/>
          <a:sy n="64" d="100"/>
        </p:scale>
        <p:origin x="-13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EC4E0-2DEC-4039-B9E8-395A2D7CF548}" type="datetimeFigureOut">
              <a:rPr lang="en-GB" smtClean="0"/>
              <a:pPr/>
              <a:t>22/09/2013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7F5D2-CA54-4FE8-86FB-368CAD9183C1}" type="slidenum">
              <a:rPr lang="en-GB" smtClean="0"/>
              <a:pPr/>
              <a:t>‹#›</a:t>
            </a:fld>
            <a:endParaRPr lang="en-GB"/>
          </a:p>
        </p:txBody>
      </p:sp>
    </p:spTree>
    <p:extLst>
      <p:ext uri="{BB962C8B-B14F-4D97-AF65-F5344CB8AC3E}">
        <p14:creationId xmlns:p14="http://schemas.microsoft.com/office/powerpoint/2010/main" xmlns="" val="48521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Indefinite article + noun</a:t>
            </a:r>
          </a:p>
          <a:p>
            <a:endParaRPr lang="en-GB" dirty="0" smtClean="0"/>
          </a:p>
          <a:p>
            <a:r>
              <a:rPr lang="en-GB" dirty="0" smtClean="0"/>
              <a:t>Pig = http://commons.wikimedia.org/wiki/File:Pig_USDA01c0116.jpg</a:t>
            </a: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pPr/>
              <a:t>2</a:t>
            </a:fld>
            <a:endParaRPr lang="en-GB"/>
          </a:p>
        </p:txBody>
      </p:sp>
    </p:spTree>
    <p:extLst>
      <p:ext uri="{BB962C8B-B14F-4D97-AF65-F5344CB8AC3E}">
        <p14:creationId xmlns:p14="http://schemas.microsoft.com/office/powerpoint/2010/main" xmlns="" val="426860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Adjective</a:t>
            </a:r>
            <a:r>
              <a:rPr lang="en-GB" baseline="0" dirty="0" smtClean="0"/>
              <a:t> + common noun + verb (third person singular present simple) </a:t>
            </a:r>
          </a:p>
          <a:p>
            <a:endParaRPr lang="en-GB" baseline="0" dirty="0" smtClean="0"/>
          </a:p>
          <a:p>
            <a:r>
              <a:rPr lang="en-GB" baseline="0" smtClean="0"/>
              <a:t>Google images </a:t>
            </a: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pPr/>
              <a:t>11</a:t>
            </a:fld>
            <a:endParaRPr lang="en-GB"/>
          </a:p>
        </p:txBody>
      </p:sp>
    </p:spTree>
    <p:extLst>
      <p:ext uri="{BB962C8B-B14F-4D97-AF65-F5344CB8AC3E}">
        <p14:creationId xmlns:p14="http://schemas.microsoft.com/office/powerpoint/2010/main" xmlns="" val="426860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Verb </a:t>
            </a:r>
            <a:r>
              <a:rPr lang="en-GB" baseline="0" dirty="0" smtClean="0"/>
              <a:t>+ </a:t>
            </a:r>
            <a:r>
              <a:rPr lang="en-GB" dirty="0" smtClean="0"/>
              <a:t>definite article + noun + exclamation mark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Pig = http://commons.wikimedia.org/wiki/File:Pig_USDA01c0116.jpg</a:t>
            </a:r>
          </a:p>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pPr/>
              <a:t>3</a:t>
            </a:fld>
            <a:endParaRPr lang="en-GB"/>
          </a:p>
        </p:txBody>
      </p:sp>
    </p:spTree>
    <p:extLst>
      <p:ext uri="{BB962C8B-B14F-4D97-AF65-F5344CB8AC3E}">
        <p14:creationId xmlns:p14="http://schemas.microsoft.com/office/powerpoint/2010/main" xmlns="" val="426860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Indefinite article + adjective +</a:t>
            </a:r>
            <a:r>
              <a:rPr lang="en-GB" baseline="0" dirty="0" smtClean="0"/>
              <a:t> </a:t>
            </a:r>
            <a:r>
              <a:rPr lang="en-GB" dirty="0" smtClean="0"/>
              <a:t>noun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Big pig = http://commons.wikimedia.org/wiki/File:Sus_scrofa_scrofa.jpg</a:t>
            </a: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pPr/>
              <a:t>4</a:t>
            </a:fld>
            <a:endParaRPr lang="en-GB"/>
          </a:p>
        </p:txBody>
      </p:sp>
    </p:spTree>
    <p:extLst>
      <p:ext uri="{BB962C8B-B14F-4D97-AF65-F5344CB8AC3E}">
        <p14:creationId xmlns:p14="http://schemas.microsoft.com/office/powerpoint/2010/main" xmlns="" val="426860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Indefinite article + common noun</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Wig = http://commons.wikimedia.org/wiki/File:Colourful_wigs.jpg</a:t>
            </a:r>
          </a:p>
        </p:txBody>
      </p:sp>
      <p:sp>
        <p:nvSpPr>
          <p:cNvPr id="4" name="Slide Number Placeholder 3"/>
          <p:cNvSpPr>
            <a:spLocks noGrp="1"/>
          </p:cNvSpPr>
          <p:nvPr>
            <p:ph type="sldNum" sz="quarter" idx="10"/>
          </p:nvPr>
        </p:nvSpPr>
        <p:spPr/>
        <p:txBody>
          <a:bodyPr/>
          <a:lstStyle/>
          <a:p>
            <a:fld id="{ECB7F5D2-CA54-4FE8-86FB-368CAD9183C1}" type="slidenum">
              <a:rPr lang="en-GB" smtClean="0"/>
              <a:pPr/>
              <a:t>5</a:t>
            </a:fld>
            <a:endParaRPr lang="en-GB"/>
          </a:p>
        </p:txBody>
      </p:sp>
    </p:spTree>
    <p:extLst>
      <p:ext uri="{BB962C8B-B14F-4D97-AF65-F5344CB8AC3E}">
        <p14:creationId xmlns:p14="http://schemas.microsoft.com/office/powerpoint/2010/main" xmlns="" val="426860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Indefinite article + common noun + preposition + indefinite article + common noun </a:t>
            </a:r>
          </a:p>
          <a:p>
            <a:endParaRPr lang="en-GB" dirty="0" smtClean="0"/>
          </a:p>
          <a:p>
            <a:endParaRPr lang="en-GB" dirty="0" smtClean="0"/>
          </a:p>
          <a:p>
            <a:r>
              <a:rPr lang="en-GB" dirty="0" smtClean="0"/>
              <a:t>Google image </a:t>
            </a:r>
          </a:p>
        </p:txBody>
      </p:sp>
      <p:sp>
        <p:nvSpPr>
          <p:cNvPr id="4" name="Slide Number Placeholder 3"/>
          <p:cNvSpPr>
            <a:spLocks noGrp="1"/>
          </p:cNvSpPr>
          <p:nvPr>
            <p:ph type="sldNum" sz="quarter" idx="10"/>
          </p:nvPr>
        </p:nvSpPr>
        <p:spPr/>
        <p:txBody>
          <a:bodyPr/>
          <a:lstStyle/>
          <a:p>
            <a:fld id="{ECB7F5D2-CA54-4FE8-86FB-368CAD9183C1}" type="slidenum">
              <a:rPr lang="en-GB" smtClean="0"/>
              <a:pPr/>
              <a:t>6</a:t>
            </a:fld>
            <a:endParaRPr lang="en-GB"/>
          </a:p>
        </p:txBody>
      </p:sp>
    </p:spTree>
    <p:extLst>
      <p:ext uri="{BB962C8B-B14F-4D97-AF65-F5344CB8AC3E}">
        <p14:creationId xmlns:p14="http://schemas.microsoft.com/office/powerpoint/2010/main" xmlns="" val="426860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Indefinite</a:t>
            </a:r>
            <a:r>
              <a:rPr lang="en-GB" baseline="0" dirty="0" smtClean="0"/>
              <a:t> article + adjective + common noun </a:t>
            </a:r>
          </a:p>
          <a:p>
            <a:endParaRPr lang="en-GB" baseline="0" dirty="0" smtClean="0"/>
          </a:p>
          <a:p>
            <a:r>
              <a:rPr lang="en-GB" baseline="0" dirty="0" smtClean="0"/>
              <a:t>Google image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pPr/>
              <a:t>7</a:t>
            </a:fld>
            <a:endParaRPr lang="en-GB"/>
          </a:p>
        </p:txBody>
      </p:sp>
    </p:spTree>
    <p:extLst>
      <p:ext uri="{BB962C8B-B14F-4D97-AF65-F5344CB8AC3E}">
        <p14:creationId xmlns:p14="http://schemas.microsoft.com/office/powerpoint/2010/main" xmlns="" val="426860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Indefinite article +</a:t>
            </a:r>
            <a:r>
              <a:rPr lang="en-GB" baseline="0" dirty="0" smtClean="0"/>
              <a:t> common noun + conjunction + indefinite article + common noun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Pig = http://commons.wikimedia.org/wiki/File:Pig_USDA01c0116.jpg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Fig =</a:t>
            </a:r>
            <a:r>
              <a:rPr lang="en-GB" baseline="0" dirty="0" smtClean="0"/>
              <a:t> http://commons.wikimedia.org/wiki/File:Feige-Schnitt.jpg</a:t>
            </a: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pPr/>
              <a:t>8</a:t>
            </a:fld>
            <a:endParaRPr lang="en-GB"/>
          </a:p>
        </p:txBody>
      </p:sp>
    </p:spTree>
    <p:extLst>
      <p:ext uri="{BB962C8B-B14F-4D97-AF65-F5344CB8AC3E}">
        <p14:creationId xmlns:p14="http://schemas.microsoft.com/office/powerpoint/2010/main" xmlns="" val="426860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smtClean="0"/>
              <a:t>Adjective + noun + verb (third person singular present simple) </a:t>
            </a:r>
          </a:p>
          <a:p>
            <a:endParaRPr lang="en-GB" sz="1200" b="0" i="0" u="none" strike="noStrike" baseline="0" dirty="0" smtClean="0"/>
          </a:p>
          <a:p>
            <a:r>
              <a:rPr lang="en-GB" sz="1200" b="0" i="0" u="none" strike="noStrike" baseline="0" dirty="0" smtClean="0"/>
              <a:t>Google image </a:t>
            </a:r>
          </a:p>
          <a:p>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pPr/>
              <a:t>9</a:t>
            </a:fld>
            <a:endParaRPr lang="en-GB"/>
          </a:p>
        </p:txBody>
      </p:sp>
    </p:spTree>
    <p:extLst>
      <p:ext uri="{BB962C8B-B14F-4D97-AF65-F5344CB8AC3E}">
        <p14:creationId xmlns:p14="http://schemas.microsoft.com/office/powerpoint/2010/main" xmlns="" val="426860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Adjective + noun + verb (past simple irregular) </a:t>
            </a:r>
          </a:p>
          <a:p>
            <a:endParaRPr lang="en-GB" baseline="0" dirty="0" smtClean="0"/>
          </a:p>
          <a:p>
            <a:r>
              <a:rPr lang="en-GB" baseline="0" dirty="0" smtClean="0"/>
              <a:t>Google images </a:t>
            </a:r>
            <a:endParaRPr lang="en-GB" dirty="0"/>
          </a:p>
        </p:txBody>
      </p:sp>
      <p:sp>
        <p:nvSpPr>
          <p:cNvPr id="4" name="Slide Number Placeholder 3"/>
          <p:cNvSpPr>
            <a:spLocks noGrp="1"/>
          </p:cNvSpPr>
          <p:nvPr>
            <p:ph type="sldNum" sz="quarter" idx="10"/>
          </p:nvPr>
        </p:nvSpPr>
        <p:spPr/>
        <p:txBody>
          <a:bodyPr/>
          <a:lstStyle/>
          <a:p>
            <a:fld id="{ECB7F5D2-CA54-4FE8-86FB-368CAD9183C1}" type="slidenum">
              <a:rPr lang="en-GB" smtClean="0"/>
              <a:pPr/>
              <a:t>10</a:t>
            </a:fld>
            <a:endParaRPr lang="en-GB"/>
          </a:p>
        </p:txBody>
      </p:sp>
    </p:spTree>
    <p:extLst>
      <p:ext uri="{BB962C8B-B14F-4D97-AF65-F5344CB8AC3E}">
        <p14:creationId xmlns:p14="http://schemas.microsoft.com/office/powerpoint/2010/main" xmlns="" val="426860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18E15F-865C-4C39-9372-64FCC8C491BA}" type="datetimeFigureOut">
              <a:rPr lang="en-GB" smtClean="0"/>
              <a:pPr/>
              <a:t>22/09/2013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pPr/>
              <a:t>22/09/2013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pPr/>
              <a:t>22/09/2013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8E15F-865C-4C39-9372-64FCC8C491BA}" type="datetimeFigureOut">
              <a:rPr lang="en-GB" smtClean="0"/>
              <a:pPr/>
              <a:t>22/09/2013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18E15F-865C-4C39-9372-64FCC8C491BA}" type="datetimeFigureOut">
              <a:rPr lang="en-GB" smtClean="0"/>
              <a:pPr/>
              <a:t>22/09/2013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8A5B5-72AA-41F2-9EB8-008BD9C8F85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18E15F-865C-4C39-9372-64FCC8C491BA}" type="datetimeFigureOut">
              <a:rPr lang="en-GB" smtClean="0"/>
              <a:pPr/>
              <a:t>22/09/2013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18E15F-865C-4C39-9372-64FCC8C491BA}" type="datetimeFigureOut">
              <a:rPr lang="en-GB" smtClean="0"/>
              <a:pPr/>
              <a:t>22/09/2013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8A5B5-72AA-41F2-9EB8-008BD9C8F85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18E15F-865C-4C39-9372-64FCC8C491BA}" type="datetimeFigureOut">
              <a:rPr lang="en-GB" smtClean="0"/>
              <a:pPr/>
              <a:t>22/09/2013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8A5B5-72AA-41F2-9EB8-008BD9C8F85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8E15F-865C-4C39-9372-64FCC8C491BA}" type="datetimeFigureOut">
              <a:rPr lang="en-GB" smtClean="0"/>
              <a:pPr/>
              <a:t>22/09/2013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8A5B5-72AA-41F2-9EB8-008BD9C8F85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18E15F-865C-4C39-9372-64FCC8C491BA}" type="datetimeFigureOut">
              <a:rPr lang="en-GB" smtClean="0"/>
              <a:pPr/>
              <a:t>22/09/2013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8A5B5-72AA-41F2-9EB8-008BD9C8F85C}" type="slidenum">
              <a:rPr lang="en-GB" smtClean="0"/>
              <a:pPr/>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818E15F-865C-4C39-9372-64FCC8C491BA}" type="datetimeFigureOut">
              <a:rPr lang="en-GB" smtClean="0"/>
              <a:pPr/>
              <a:t>22/09/2013</a:t>
            </a:fld>
            <a:endParaRPr lang="en-GB"/>
          </a:p>
        </p:txBody>
      </p:sp>
      <p:sp>
        <p:nvSpPr>
          <p:cNvPr id="9" name="Slide Number Placeholder 8"/>
          <p:cNvSpPr>
            <a:spLocks noGrp="1"/>
          </p:cNvSpPr>
          <p:nvPr>
            <p:ph type="sldNum" sz="quarter" idx="11"/>
          </p:nvPr>
        </p:nvSpPr>
        <p:spPr/>
        <p:txBody>
          <a:bodyPr/>
          <a:lstStyle/>
          <a:p>
            <a:fld id="{32C8A5B5-72AA-41F2-9EB8-008BD9C8F85C}"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2C8A5B5-72AA-41F2-9EB8-008BD9C8F85C}"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818E15F-865C-4C39-9372-64FCC8C491BA}" type="datetimeFigureOut">
              <a:rPr lang="en-GB" smtClean="0"/>
              <a:pPr/>
              <a:t>22/09/2013</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upload.wikimedia.org/wikipedia/commons/b/b0/Sus_scrofa_scrofa.jp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upload.wikimedia.org/wikipedia/commons/c/ce/Colourful_wigs.jp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GB" dirty="0" smtClean="0"/>
              <a:t>Week 4</a:t>
            </a:r>
            <a:br>
              <a:rPr lang="en-GB" dirty="0" smtClean="0"/>
            </a:br>
            <a:r>
              <a:rPr lang="en-GB" dirty="0" smtClean="0"/>
              <a:t>reading CVC and Dolch list words in sentences</a:t>
            </a:r>
            <a:br>
              <a:rPr lang="en-GB" dirty="0" smtClean="0"/>
            </a:br>
            <a:endParaRPr lang="en-GB" dirty="0"/>
          </a:p>
        </p:txBody>
      </p:sp>
      <p:sp>
        <p:nvSpPr>
          <p:cNvPr id="7" name="Subtitle 6"/>
          <p:cNvSpPr>
            <a:spLocks noGrp="1"/>
          </p:cNvSpPr>
          <p:nvPr>
            <p:ph type="subTitle" idx="1"/>
          </p:nvPr>
        </p:nvSpPr>
        <p:spPr>
          <a:xfrm>
            <a:off x="1115616" y="3645024"/>
            <a:ext cx="7200800" cy="2736304"/>
          </a:xfrm>
        </p:spPr>
        <p:txBody>
          <a:bodyPr>
            <a:normAutofit fontScale="85000" lnSpcReduction="20000"/>
          </a:bodyPr>
          <a:lstStyle/>
          <a:p>
            <a:r>
              <a:rPr lang="en-GB" dirty="0"/>
              <a:t>Ideally, prior to showing these slides, print the slides and cut up the sentences and pictures. Ask the learners in groups to match them, then work through the slides and ask learners to correct as you go along.</a:t>
            </a:r>
          </a:p>
          <a:p>
            <a:endParaRPr lang="en-GB" dirty="0"/>
          </a:p>
          <a:p>
            <a:r>
              <a:rPr lang="en-GB" dirty="0"/>
              <a:t>The following sentences incorporate Dolch words and CVC words. Work slowly with the group, showing how to sound out the new CVC words and draw attention to the Dolch words than can’t be sounded out. Use comprehension questions as you present each slide and model new language.</a:t>
            </a:r>
          </a:p>
          <a:p>
            <a:endParaRPr lang="en-GB" dirty="0"/>
          </a:p>
          <a:p>
            <a:r>
              <a:rPr lang="en-GB" dirty="0"/>
              <a:t>Use the arrows on the keyboard to move forward or click the buttons. Press F5 on the keyboard to start the slideshow.</a:t>
            </a: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ction Button: Return 9">
            <a:hlinkClick r:id="" action="ppaction://hlinkshowjump?jump=endshow" highlightClick="1"/>
          </p:cNvPr>
          <p:cNvSpPr/>
          <p:nvPr/>
        </p:nvSpPr>
        <p:spPr>
          <a:xfrm>
            <a:off x="323528"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15516" y="5949280"/>
            <a:ext cx="1116124" cy="307777"/>
          </a:xfrm>
          <a:prstGeom prst="rect">
            <a:avLst/>
          </a:prstGeom>
          <a:noFill/>
        </p:spPr>
        <p:txBody>
          <a:bodyPr wrap="square" rtlCol="0">
            <a:spAutoFit/>
          </a:bodyPr>
          <a:lstStyle/>
          <a:p>
            <a:r>
              <a:rPr lang="en-GB" sz="1400" dirty="0" smtClean="0"/>
              <a:t>end show</a:t>
            </a:r>
            <a:endParaRPr lang="en-GB" sz="1400" dirty="0"/>
          </a:p>
        </p:txBody>
      </p:sp>
    </p:spTree>
    <p:extLst>
      <p:ext uri="{BB962C8B-B14F-4D97-AF65-F5344CB8AC3E}">
        <p14:creationId xmlns:p14="http://schemas.microsoft.com/office/powerpoint/2010/main" xmlns="" val="151435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One pig hid.</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smtClean="0"/>
              <a:t>9</a:t>
            </a:r>
            <a:endParaRPr lang="en-GB" sz="4000" dirty="0"/>
          </a:p>
        </p:txBody>
      </p:sp>
      <p:pic>
        <p:nvPicPr>
          <p:cNvPr id="9218" name="Picture 2" descr="http://www.globalpost.com/sites/default/files/imagecache/gp3_small_article/china-pig-2011-04-09.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1791072" y="2924944"/>
            <a:ext cx="4797152" cy="31981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6853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One pig jumps.</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5"/>
          <p:cNvSpPr txBox="1">
            <a:spLocks/>
          </p:cNvSpPr>
          <p:nvPr/>
        </p:nvSpPr>
        <p:spPr>
          <a:xfrm>
            <a:off x="2339752" y="3356992"/>
            <a:ext cx="2606061" cy="1584176"/>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endParaRPr lang="en-GB" sz="9600" dirty="0"/>
          </a:p>
        </p:txBody>
      </p:sp>
      <p:sp>
        <p:nvSpPr>
          <p:cNvPr id="11" name="TextBox 10"/>
          <p:cNvSpPr txBox="1"/>
          <p:nvPr/>
        </p:nvSpPr>
        <p:spPr>
          <a:xfrm>
            <a:off x="188029" y="160653"/>
            <a:ext cx="819324" cy="707886"/>
          </a:xfrm>
          <a:prstGeom prst="rect">
            <a:avLst/>
          </a:prstGeom>
          <a:noFill/>
        </p:spPr>
        <p:txBody>
          <a:bodyPr wrap="square" rtlCol="0">
            <a:spAutoFit/>
          </a:bodyPr>
          <a:lstStyle/>
          <a:p>
            <a:r>
              <a:rPr lang="en-GB" sz="4000" dirty="0" smtClean="0"/>
              <a:t>10</a:t>
            </a:r>
            <a:endParaRPr lang="en-GB" sz="4000" dirty="0"/>
          </a:p>
        </p:txBody>
      </p:sp>
      <p:pic>
        <p:nvPicPr>
          <p:cNvPr id="10242" name="Picture 2" descr="http://factmonster.files.wordpress.com/2009/11/jumping-pi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2924944"/>
            <a:ext cx="4392228" cy="29757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2072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6792"/>
            <a:ext cx="7543800" cy="3960440"/>
          </a:xfrm>
        </p:spPr>
        <p:txBody>
          <a:bodyPr>
            <a:normAutofit fontScale="90000"/>
          </a:bodyPr>
          <a:lstStyle/>
          <a:p>
            <a:pPr algn="ctr"/>
            <a:r>
              <a:rPr lang="en-GB" dirty="0" smtClean="0"/>
              <a:t>start again</a:t>
            </a:r>
            <a:br>
              <a:rPr lang="en-GB" dirty="0" smtClean="0"/>
            </a:br>
            <a:r>
              <a:rPr lang="en-GB" dirty="0"/>
              <a:t/>
            </a:r>
            <a:br>
              <a:rPr lang="en-GB" dirty="0"/>
            </a:br>
            <a:r>
              <a:rPr lang="en-GB" dirty="0" smtClean="0"/>
              <a:t>(if needed)</a:t>
            </a:r>
            <a:br>
              <a:rPr lang="en-GB" dirty="0" smtClean="0"/>
            </a:br>
            <a:endParaRPr lang="en-GB" dirty="0"/>
          </a:p>
        </p:txBody>
      </p:sp>
      <p:sp>
        <p:nvSpPr>
          <p:cNvPr id="9" name="Action Button: Back or Previous 8">
            <a:hlinkClick r:id="" action="ppaction://hlinkshowjump?jump=previousslide" highlightClick="1"/>
          </p:cNvPr>
          <p:cNvSpPr/>
          <p:nvPr/>
        </p:nvSpPr>
        <p:spPr>
          <a:xfrm>
            <a:off x="5940152"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ction Button: Home 1">
            <a:hlinkClick r:id="" action="ppaction://hlinkshowjump?jump=firstslide" highlightClick="1"/>
          </p:cNvPr>
          <p:cNvSpPr/>
          <p:nvPr/>
        </p:nvSpPr>
        <p:spPr>
          <a:xfrm>
            <a:off x="7668344" y="6309320"/>
            <a:ext cx="648072"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ction Button: Return 2">
            <a:hlinkClick r:id="" action="ppaction://hlinkshowjump?jump=endshow" highlightClick="1"/>
          </p:cNvPr>
          <p:cNvSpPr/>
          <p:nvPr/>
        </p:nvSpPr>
        <p:spPr>
          <a:xfrm>
            <a:off x="6876256" y="6309320"/>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768244" y="5949280"/>
            <a:ext cx="1116124" cy="307777"/>
          </a:xfrm>
          <a:prstGeom prst="rect">
            <a:avLst/>
          </a:prstGeom>
          <a:noFill/>
        </p:spPr>
        <p:txBody>
          <a:bodyPr wrap="square" rtlCol="0">
            <a:spAutoFit/>
          </a:bodyPr>
          <a:lstStyle/>
          <a:p>
            <a:r>
              <a:rPr lang="en-GB" sz="1400" dirty="0" smtClean="0"/>
              <a:t>end show</a:t>
            </a:r>
            <a:endParaRPr lang="en-GB" sz="1400" dirty="0"/>
          </a:p>
        </p:txBody>
      </p:sp>
      <p:sp>
        <p:nvSpPr>
          <p:cNvPr id="10" name="TextBox 9"/>
          <p:cNvSpPr txBox="1"/>
          <p:nvPr/>
        </p:nvSpPr>
        <p:spPr>
          <a:xfrm>
            <a:off x="7704348" y="5949280"/>
            <a:ext cx="1116124" cy="307777"/>
          </a:xfrm>
          <a:prstGeom prst="rect">
            <a:avLst/>
          </a:prstGeom>
          <a:noFill/>
        </p:spPr>
        <p:txBody>
          <a:bodyPr wrap="square" rtlCol="0">
            <a:spAutoFit/>
          </a:bodyPr>
          <a:lstStyle/>
          <a:p>
            <a:r>
              <a:rPr lang="en-GB" sz="1400" dirty="0" smtClean="0"/>
              <a:t>slide 1</a:t>
            </a:r>
            <a:endParaRPr lang="en-GB" sz="1400" dirty="0"/>
          </a:p>
        </p:txBody>
      </p:sp>
    </p:spTree>
    <p:extLst>
      <p:ext uri="{BB962C8B-B14F-4D97-AF65-F5344CB8AC3E}">
        <p14:creationId xmlns:p14="http://schemas.microsoft.com/office/powerpoint/2010/main" xmlns="" val="188272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A pig.</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AutoShape 2" descr="data:image/jpeg;base64,/9j/4AAQSkZJRgABAQAAAQABAAD/2wCEAAkGBhMGERQIBxIVFRITFxQXFhcWFRYYFhgVFxQVFRsXFxgYHCYeGRkjHBUUKy8gJygpOC0sGh4yNjAqNSY3LCoBCQoKDgwOGg8PFiwkHSQsLCksLCksLCwsLCwsLCksLCwsKSksNikpLCwsKSwsLCwsLCwsLCkpKSwsKSwpLCwsLP/AABEIAOAA4AMBIgACEQEDEQH/xAAcAAEAAgMBAQEAAAAAAAAAAAAABQcCBAYDAQj/xAA+EAABAgMGAwYDBwIFBQAAAAABAAIDBREEBiExQVEHEmETIjJCcbEUUsEVI4GRodHwM0MkYnKy4TRTosLx/8QAFwEBAQEBAAAAAAAAAAAAAAAAAAECA//EABwRAQEAAgMBAQAAAAAAAAAAAAABAhESITFBUf/aAAwDAQACEQMRAD8AvFERAREQEREBERAREQEREBERAREQEREBERAREQEREBF8c4MHM7ABadjncCYkssUaHELcwx7XU9aFNjdREQEREBERAREQEREBERAREQEREBERAREQEREBERAXja7YywtMW0uDQP5QDMlR89vJDkYDYlXRHeFjaVpq51TRrRuVBUMwPxs0PdGLWHAAbvByHQj1+Uy0YTiLFvMOzJ7Kzuc0gZudDaQ4l2nfyA0bU1qQW87Hm1gjx3R7C6GXwnAFze8WuIpi8DAHlyrSoyqpm0xG3kDrPFicsB3ddUlrogOmYIYemJrhuoS+187HdKH9hxLNFIewsa1kEMZSgHdLqNwqPBXqpKuliXctz7Yxwj1q00xzyrQqWUNdRxMBrYviaGB2/N2ba1/FTKsQREVBERAREQEREBERAREQEREBERAREQEREBQV5bzNkw7Cz0dHcMG6NHzP2HTX9UvDeL7P/wAJYaOjn8mA+Z3XEUGuG4B5O0PhXeY+aTqJQjvPe/Eh5xAp5oh0YK0wr1zb8GUCCLKHzWcPo7xvfENA0DIu2y7rem4qyouIPEl953GxS4uZZGnLEPjEYVfTJmzPxOOAj778QIt739kKw7M01ZCri4/PFPmefyGAG55pkOnedn7LWOLOV0sfhbeURLRDsU7PO9o/wjn4hkSjgWVdiC5po01wIG6tSe2GFOuxj2sVbZ4ojNBGbwxzWgg7c4Pq0L83wIJH3jCWuGLSDQhwxBBGRBX6XunAdeVsOYWkUhcrXU+Z5AJHoCTX8t0uOquN3O3TSGzmBBBieJ5Lz+OX6AKRREUREQEREBERAREQEREBERAREQEREBERAULOp2YJ+Cl+MU5uzDK+7tgvaaW57gYFgzydE0b0bu9cbeK8UC6EF1otDtxgavc4+VmOLjq7QajxLNvyD7OJxZ7nwXW6YvxFamoL3PNe4yuDohx72Te9sSqDvffKNe+L2to7sNteyhAnlYCcz8zzq45la9570Rb1RvibXgBhDhjwsbsNzgKnoMgABHwoXJic1rHBMstEKFy4uzW5Z7Pzd56Wez83edkrN4ZcMDegtmk4aW2MGrW5GOQf0hbnzZDDFdLdOclyu6x4ZcMTeoiZzZpbY2nutyMcjQbQtzrkMMVf8KC2ztEKCA1rQAABQADIADIJChNgNEKCA1rQAABQADAAAZBZrm6iIiAiIgIiICIiAiIgIiICIiAiIgIiIC428nESzyu0Q5MItHvJD3NaXcoAJpRuWWLsA3UjMQXEzikJRWUSE89odUEtPh3odKY1On6ine27EOMR5c+ID20WtCR8jCfDDB6Vd6YLeOHJjLPiumf8Q4Mts5tMc0Y10SG1rTV0VzCWlsIaNJGLjkDT1/Pl5byRr0Rja7adwxg8MNtfCOu5zJzUW4knDPpp6L1YzssTmpjj2ty0Q2dl3nZrassDtu+/w6df+FjZbL2/3kXw6Df/AIVscMOFxvEWzieNIsgxhwzgY/U7Qv8Ad6Z6t0zJv1jww4Xm8pbNp00iyDFjDgY5HtC/3emd9Q4YhAQ4YAaAAABQADIAbIxghgMYAAMABgABoFkuboIiICIiAiIgIiICIiAiIgIiICIiAiITTEoCrTihfqPLwZRI4b+0c2rohBDWtJpXmOQrrrpupyaX8gRIwlMujM7Ymji7CGwfM5xwPRozOwxW1ZLBDl0NxeTR9XPe8VdFcc3vBw5dm0GA0CksLH5uA+GBjxiXPeKuc7N3XozprRQVvmBtR7OFl7lWDxGkrJ7GMe7bYheA7tIbA5zHdnyjmh+Yd3y4jCgpTGuGtEIfVd+XLzxxmPHu90awQRU5rYstl7b72NloP3X2y2XtPvY2Wg+pVt8MOFZnhbObwMpZhQw4RzjbOeNIXTzf6fFm3TUjDhfwuN4OWcz1tLKKGHDOcfZzh/2enm/0+K92tDAGtFAMABkAjRy4NyC+rm6CIiAiIgIiICIiAiIgIiICIiAiIgIi+E0xKATy4lVNf7iM+ZxDd66pq44RIoyaNcdvf0Wd/L/PnMQ3buweYnCLE8obrjt7+mfpdS6EOSQ+0cKk94kjvRHfM7/LsFJORvTQu7dRsnh9raAXOdia4uc4+Z30H0oFrz6dPFJZAiP5agvAODRsDQmpwqBp1UpeKeljvhbIaxD+TAdfVRFisHZY5uzJOOJ91cteRY6WzQYUhhns3Nc57Wu7VuAyrRuw1667Ko79XbNhjtmz2ckO08zg2lAHt5eYkaB3NzAHqVYMsmFmix3yy0vLnwoZiCHmzm5hUO3PeB5a6krqLBdYXufDmU9ZWFCcHwmHJ7+UgOcNWAHI5+mcnSXuOK4XcKzNeWd3hZSBg6FCcP6mofEB/t7Dza4Z3eBTAIBTAL6qCIiAiIgIiICIiAiIgIiICIiAiIgIiE0xKD4TTEqrb932iTuIbuXYOP8Aei+VrfX+V98r735iTqKbt3XNXH+tF8rG1ocRp7++1dq68ORwxDhCurnHxPdu4/ynrinpWrdi6sKQQ6AVJNXF3ie75ndOi87z3q+CpYrIQ6O78mA+Z30C8b5XsEpPwEto+0vGuLYY+Z30br6Lm5NLTDJjWslznHmc52bnHU/spcvwk+pOXS+g7R9S44knMlRF570/AVl0rI7bzvGIhDpvE9v0Xnem93wo+AlJ+8OBcMeSujd3+3quu4YcKfguWc3ibWJ4ocJ2NCaHtItfPXJumZxyQOFfDQ2ak6nTSC4fdw3VqQcS+JXE12PqVbKIqCIiAiIgIiICIiAiIgIiICIiAiIgIiIGSqu/t/Yk1iG7d1jVxwixfKxuRNdvf0zcQ+ILrW43fu66rjhFiDIDYH+V9M1y7rtlrMqkmr3HMu6nf29pOxuXRumySQ+VlSSave7xvfq5x+mijb9X9EnrLZVR0cjHaGDqeuw+merfriMJfWUyOhjZOdm2GPq7YficM+Kk0tqe3tFXPcakuxJJzJ3KlyPEhIJYSTbLWSXuNSTiSTqTuticTN1rPwMs8WTnDQ5craZnr9cvr7S63EWCXAknAubucOVtNeqs+5Fw2SBotVsAMbQZhn7u66abpIbqK4ecLmSXlmc4aHR/ExhxEM/Md3+3qrGRFoEREBERAREQEREBERAREQEREBERAREQFVPE/iZ2BMikLqxDhEiDJoyIB/lfzXvxS4lfZlZJI3Vjuwe4ZMGo9f8A56VVL7BV4YXd9xq9xxI3J3d009s2/C9Tbq7lyMvI7PF7jUuOY3JO/t7bt+79tkzPsGQOBjUpEeMRDB0G7ztpmdjy06vp9nsMpkBocokbzU+VugXOy2CGfePxJPqSdz16q3rpqaviRk8qr97Hria44kk6k7qbgWd82eLDK2k8xpVuu4HTcr5JJLGn0QWSxtJ5s/TWp0Cu66l0YV2IfLDAdFI7z6f+Ldm+6zJv1LGpcu48O7LBFigOjkYnRvRv7rqURbQREQEREBERAREQEREBERAREQEREBERAVe8UOIwu2wy2VmtpeMSP7YP/t7LspxNWy1u7nGjWjMuOQHXA+gBOiqm+1yIVrrarA53xzquiQ84Z1x5j93nQGuJrUE5ZtXStrI0uJjRKuiOxc46fste1244wLISXHxOGg2G5WEWJEe90tg1aa0fhiKaLoZZJ22FowxWWvZpy9hsnaUoPQakrvLo3KiTiIIbRU6nytHVSN0rjmcRi+A2ja1c4jusHTqccFc8plEOSwxZrG2g1OrjuStsvC793YV3YfYWUYnxOObj9B0UoiKoIiICIiAiIgIiICIiAiIgIiICIiAiIgLXt1tbYGGLFPpqSSaAAakkgAakgar2iRBCBe/ILnLfbSKWuIBzmvYMPlFKGM8aChNOh3dQZyulkedrmHwDuctDrU9ppXwwWHfrlWmZAGQFOUgkzFzrPYnHkDvvY2rnatboT+gXh8c68r3QbC53w4cRGtHmjPGBhwT8oyL8hkKlT9nhMscPu0hwmClRgABo3c9fdc9W+toG8N1oT2fGy+GBFhN75GbmDHE6uGJH49Kat1LovvC7ndVsJp7zvo3d3t79dY5NEvJQxeaDZNBlEij6NO+um67Gy2VliYLPZmhrGigAyC6SM2/GFgl7JZDFmsjQ1rf5UnU9VsIi0yIiICIiAiIgIiICIiAiIgIiICIiAiIgIii51MRZmmFWmHeI8VDWjW/5nUNK5AEnAKW6GrNpkH4nvMBIa2tO1e3ME6Q2+Y/hji01tb5o++kR0GC8/CVPaxW911pLSQYcI5sszcQX+bENri5YzOZxL6RDY7D/ANMKNe5taRGjKFD1MEanOIa5Nz66R3eLAIdmaKilXHwNphp4nDRowHRY9b1p4WaztsbWQgzCgbDhMFCQMgGjwsH869DLbtmKRapxQuHghD+mzavzO/QfqpOWyhktq9tXRHeJ7sXHp0HQLeW5GbRERVBERAREQEREBERAREQEREBERAREQEREBERAXCX1u1aZrE7OCSbPFI5uXxDCjmOAza7lbiM8WnDA92ilm1l05qQ3SZL2BrxQAZDM+pGQ6D8SujZDEIBkMAAZAZLJE0W7ERFUEREBERAREQEREBERAREQEREBERAREQEREBERB//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188029" y="160653"/>
            <a:ext cx="819324" cy="707886"/>
          </a:xfrm>
          <a:prstGeom prst="rect">
            <a:avLst/>
          </a:prstGeom>
          <a:noFill/>
        </p:spPr>
        <p:txBody>
          <a:bodyPr wrap="square" rtlCol="0">
            <a:spAutoFit/>
          </a:bodyPr>
          <a:lstStyle/>
          <a:p>
            <a:r>
              <a:rPr lang="en-GB" sz="4000" dirty="0" smtClean="0"/>
              <a:t>1</a:t>
            </a:r>
            <a:endParaRPr lang="en-GB" sz="4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2954102"/>
            <a:ext cx="2610290"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7664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Help the pig!</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2</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5816" y="2928069"/>
            <a:ext cx="2609850" cy="3597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5081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A </a:t>
            </a:r>
            <a:r>
              <a:rPr lang="en-GB" dirty="0" smtClean="0">
                <a:latin typeface="Comic Sans MS" pitchFamily="66" charset="0"/>
              </a:rPr>
              <a:t>big pig.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3</a:t>
            </a:r>
          </a:p>
        </p:txBody>
      </p:sp>
      <p:pic>
        <p:nvPicPr>
          <p:cNvPr id="4098" name="Picture 2" descr="File:Sus scrofa scrofa.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7704" y="2996952"/>
            <a:ext cx="4680520" cy="29913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927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A wig.</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4</a:t>
            </a:r>
          </a:p>
        </p:txBody>
      </p:sp>
      <p:pic>
        <p:nvPicPr>
          <p:cNvPr id="5122" name="Picture 2" descr="File:Colourful wigs.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2752027" y="2913956"/>
            <a:ext cx="2922792" cy="3548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433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a:latin typeface="Comic Sans MS" pitchFamily="66" charset="0"/>
              </a:rPr>
              <a:t>A </a:t>
            </a:r>
            <a:r>
              <a:rPr lang="en-GB" dirty="0" smtClean="0">
                <a:latin typeface="Comic Sans MS" pitchFamily="66" charset="0"/>
              </a:rPr>
              <a:t>pig in a wig.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a:t>5</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3060957"/>
            <a:ext cx="3665800" cy="3436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1140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A funny pig. </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a:t>6</a:t>
            </a:r>
          </a:p>
        </p:txBody>
      </p:sp>
      <p:pic>
        <p:nvPicPr>
          <p:cNvPr id="7" name="Picture 2" descr="http://binaryapi.ap.org/156c857bebd3432b8b41ef023eeae75e/512x.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5696" y="2932063"/>
            <a:ext cx="4320480" cy="3155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8011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626" y="1340768"/>
            <a:ext cx="7543800" cy="1584176"/>
          </a:xfrm>
        </p:spPr>
        <p:txBody>
          <a:bodyPr>
            <a:normAutofit/>
          </a:bodyPr>
          <a:lstStyle/>
          <a:p>
            <a:pPr algn="ctr"/>
            <a:r>
              <a:rPr lang="en-GB" dirty="0" smtClean="0">
                <a:latin typeface="Comic Sans MS" pitchFamily="66" charset="0"/>
              </a:rPr>
              <a:t>A pig and a fig.</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8029" y="160653"/>
            <a:ext cx="819324" cy="707886"/>
          </a:xfrm>
          <a:prstGeom prst="rect">
            <a:avLst/>
          </a:prstGeom>
          <a:noFill/>
        </p:spPr>
        <p:txBody>
          <a:bodyPr wrap="square" rtlCol="0">
            <a:spAutoFit/>
          </a:bodyPr>
          <a:lstStyle/>
          <a:p>
            <a:r>
              <a:rPr lang="en-GB" sz="4000" dirty="0" smtClean="0"/>
              <a:t>7</a:t>
            </a:r>
            <a:endParaRPr lang="en-GB" sz="4000" dirty="0"/>
          </a:p>
        </p:txBody>
      </p:sp>
      <p:pic>
        <p:nvPicPr>
          <p:cNvPr id="6146" name="Picture 2" descr="http://upload.wikimedia.org/wikipedia/commons/2/23/Feige-Schnit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0004" y="3068960"/>
            <a:ext cx="2348260" cy="272947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75656" y="2972293"/>
            <a:ext cx="2062139" cy="2844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1103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0653" y="1124077"/>
            <a:ext cx="7543800" cy="1584176"/>
          </a:xfrm>
        </p:spPr>
        <p:txBody>
          <a:bodyPr>
            <a:normAutofit/>
          </a:bodyPr>
          <a:lstStyle/>
          <a:p>
            <a:pPr algn="ctr"/>
            <a:r>
              <a:rPr lang="en-GB" dirty="0" smtClean="0">
                <a:latin typeface="Comic Sans MS" pitchFamily="66" charset="0"/>
              </a:rPr>
              <a:t>One pig digs.</a:t>
            </a:r>
            <a:endParaRPr lang="en-GB" dirty="0">
              <a:latin typeface="Comic Sans MS" pitchFamily="66" charset="0"/>
            </a:endParaRPr>
          </a:p>
        </p:txBody>
      </p:sp>
      <p:sp>
        <p:nvSpPr>
          <p:cNvPr id="8" name="Action Button: Forward or Next 7">
            <a:hlinkClick r:id="" action="ppaction://hlinkshowjump?jump=nextslide" highlightClick="1"/>
          </p:cNvPr>
          <p:cNvSpPr/>
          <p:nvPr/>
        </p:nvSpPr>
        <p:spPr>
          <a:xfrm>
            <a:off x="7668344" y="6309320"/>
            <a:ext cx="683568" cy="43204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Back or Previous 8">
            <a:hlinkClick r:id="" action="ppaction://hlinkshowjump?jump=previousslide" highlightClick="1"/>
          </p:cNvPr>
          <p:cNvSpPr/>
          <p:nvPr/>
        </p:nvSpPr>
        <p:spPr>
          <a:xfrm>
            <a:off x="6588224" y="6309320"/>
            <a:ext cx="720080" cy="43204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8029" y="160653"/>
            <a:ext cx="819324" cy="707886"/>
          </a:xfrm>
          <a:prstGeom prst="rect">
            <a:avLst/>
          </a:prstGeom>
          <a:noFill/>
        </p:spPr>
        <p:txBody>
          <a:bodyPr wrap="square" rtlCol="0">
            <a:spAutoFit/>
          </a:bodyPr>
          <a:lstStyle/>
          <a:p>
            <a:r>
              <a:rPr lang="en-GB" sz="4000" dirty="0" smtClean="0"/>
              <a:t>8</a:t>
            </a:r>
            <a:endParaRPr lang="en-GB" sz="4000" dirty="0"/>
          </a:p>
        </p:txBody>
      </p:sp>
      <p:pic>
        <p:nvPicPr>
          <p:cNvPr id="8196" name="Picture 4" descr="http://wwwdelivery.superstock.com/WI/223/1898/PreviewComp/SuperStock_1898-257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8457" y="2852936"/>
            <a:ext cx="4701902" cy="31301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6860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500</TotalTime>
  <Words>323</Words>
  <Application>Microsoft Office PowerPoint</Application>
  <PresentationFormat>On-screen Show (4:3)</PresentationFormat>
  <Paragraphs>73</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Week 4 reading CVC and Dolch list words in sentences </vt:lpstr>
      <vt:lpstr>A pig.</vt:lpstr>
      <vt:lpstr>Help the pig!</vt:lpstr>
      <vt:lpstr>A big pig. </vt:lpstr>
      <vt:lpstr>A wig.</vt:lpstr>
      <vt:lpstr>A pig in a wig. </vt:lpstr>
      <vt:lpstr>A funny pig. </vt:lpstr>
      <vt:lpstr>A pig and a fig.</vt:lpstr>
      <vt:lpstr>One pig digs.</vt:lpstr>
      <vt:lpstr>One pig hid.</vt:lpstr>
      <vt:lpstr>One pig jumps.</vt:lpstr>
      <vt:lpstr>start again  (if needed)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 social sight words</dc:title>
  <dc:creator>Stephen Woulds</dc:creator>
  <cp:lastModifiedBy>Steph</cp:lastModifiedBy>
  <cp:revision>43</cp:revision>
  <dcterms:created xsi:type="dcterms:W3CDTF">2013-07-18T10:55:53Z</dcterms:created>
  <dcterms:modified xsi:type="dcterms:W3CDTF">2013-09-22T09:07:09Z</dcterms:modified>
</cp:coreProperties>
</file>