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78" r:id="rId3"/>
    <p:sldId id="284" r:id="rId4"/>
    <p:sldId id="279" r:id="rId5"/>
    <p:sldId id="280" r:id="rId6"/>
    <p:sldId id="285" r:id="rId7"/>
    <p:sldId id="281" r:id="rId8"/>
    <p:sldId id="282" r:id="rId9"/>
    <p:sldId id="283" r:id="rId10"/>
    <p:sldId id="286"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23" autoAdjust="0"/>
  </p:normalViewPr>
  <p:slideViewPr>
    <p:cSldViewPr>
      <p:cViewPr varScale="1">
        <p:scale>
          <a:sx n="94" d="100"/>
          <a:sy n="94" d="100"/>
        </p:scale>
        <p:origin x="-4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04/09/2013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b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Proper</a:t>
            </a:r>
            <a:r>
              <a:rPr lang="en-GB" baseline="0" dirty="0" smtClean="0"/>
              <a:t> noun + verb + indefinite article + common noun</a:t>
            </a:r>
          </a:p>
          <a:p>
            <a:endParaRPr lang="en-GB" baseline="0" dirty="0" smtClean="0"/>
          </a:p>
          <a:p>
            <a:r>
              <a:rPr lang="en-GB" b="1" baseline="0" dirty="0" smtClean="0"/>
              <a:t>Is = </a:t>
            </a:r>
            <a:r>
              <a:rPr lang="en-GB" sz="1200" b="0" i="0" u="none" strike="noStrike" baseline="0" dirty="0" smtClean="0"/>
              <a:t>Third person singular present indicative of be.</a:t>
            </a:r>
            <a:r>
              <a:rPr lang="en-GB" sz="1200" b="0" i="0" u="none" strike="noStrike" kern="1200" baseline="0" dirty="0" smtClean="0">
                <a:solidFill>
                  <a:schemeClr val="tx1"/>
                </a:solidFill>
                <a:latin typeface="+mn-lt"/>
                <a:ea typeface="+mn-ea"/>
                <a:cs typeface="+mn-cs"/>
                <a:hlinkClick r:id="rId3"/>
              </a:rPr>
              <a:t> </a:t>
            </a:r>
          </a:p>
          <a:p>
            <a:r>
              <a:rPr lang="en-GB" sz="1200" b="1" i="0" u="none" strike="noStrike" baseline="0" dirty="0" smtClean="0"/>
              <a:t>Are</a:t>
            </a:r>
            <a:r>
              <a:rPr lang="en-GB" sz="1200" b="1" i="0" u="none" strike="noStrike" baseline="30000" dirty="0" smtClean="0"/>
              <a:t> </a:t>
            </a:r>
            <a:r>
              <a:rPr lang="en-GB" sz="1200" b="0" i="0" u="none" strike="noStrike" baseline="0" dirty="0" smtClean="0"/>
              <a:t> = Second person singular and plural and first and third person plural, present indicative of </a:t>
            </a:r>
            <a:r>
              <a:rPr lang="en-GB" sz="1200" b="0" i="0" u="sng" strike="noStrike" kern="1200" baseline="0" dirty="0" smtClean="0">
                <a:solidFill>
                  <a:schemeClr val="tx1"/>
                </a:solidFill>
                <a:latin typeface="+mn-lt"/>
                <a:ea typeface="+mn-ea"/>
                <a:cs typeface="+mn-cs"/>
              </a:rPr>
              <a:t>be</a:t>
            </a:r>
          </a:p>
          <a:p>
            <a:r>
              <a:rPr lang="en-GB" sz="1200" b="1" i="0" u="none" strike="noStrike" kern="1200" baseline="0" dirty="0" smtClean="0">
                <a:solidFill>
                  <a:schemeClr val="tx1"/>
                </a:solidFill>
                <a:latin typeface="+mn-lt"/>
                <a:ea typeface="+mn-ea"/>
                <a:cs typeface="+mn-cs"/>
              </a:rPr>
              <a:t>Present indicative </a:t>
            </a:r>
            <a:r>
              <a:rPr lang="en-GB" sz="1200" b="0" i="0" u="none" strike="noStrike" kern="1200" baseline="0" dirty="0" smtClean="0">
                <a:solidFill>
                  <a:schemeClr val="tx1"/>
                </a:solidFill>
                <a:latin typeface="+mn-lt"/>
                <a:ea typeface="+mn-ea"/>
                <a:cs typeface="+mn-cs"/>
              </a:rPr>
              <a:t>= Present tense in the indicative mood </a:t>
            </a:r>
          </a:p>
          <a:p>
            <a:r>
              <a:rPr lang="en-GB" sz="1200" b="1" i="0" u="none" strike="noStrike" kern="1200" baseline="0" dirty="0" smtClean="0">
                <a:solidFill>
                  <a:schemeClr val="tx1"/>
                </a:solidFill>
                <a:latin typeface="+mn-lt"/>
                <a:ea typeface="+mn-ea"/>
                <a:cs typeface="+mn-cs"/>
              </a:rPr>
              <a:t>Indicative mood </a:t>
            </a:r>
            <a:r>
              <a:rPr lang="en-GB" sz="1200" b="0" i="0" u="none" strike="noStrike" kern="1200" baseline="0" dirty="0" smtClean="0">
                <a:solidFill>
                  <a:schemeClr val="tx1"/>
                </a:solidFill>
                <a:latin typeface="+mn-lt"/>
                <a:ea typeface="+mn-ea"/>
                <a:cs typeface="+mn-cs"/>
              </a:rPr>
              <a:t>= the mood of a verb used in ordinary, factual or objective statements</a:t>
            </a:r>
            <a:endParaRPr lang="en-GB" dirty="0" smtClean="0"/>
          </a:p>
          <a:p>
            <a:endParaRPr lang="en-GB" sz="1200" b="0" i="0" u="none" strike="noStrike" kern="1200" baseline="0" dirty="0" smtClean="0">
              <a:solidFill>
                <a:schemeClr val="tx1"/>
              </a:solidFill>
              <a:latin typeface="+mn-lt"/>
              <a:ea typeface="+mn-ea"/>
              <a:cs typeface="+mn-cs"/>
              <a:hlinkClick r:id="rId3"/>
            </a:endParaRPr>
          </a:p>
          <a:p>
            <a:endParaRPr lang="en-GB" b="1" dirty="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Adjective + noun</a:t>
            </a:r>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indefinite article + common noun</a:t>
            </a: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indefinite article + adjective + common noun</a:t>
            </a: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baseline="0" dirty="0" smtClean="0"/>
              <a:t>intransitive verb + adverb + noun</a:t>
            </a:r>
          </a:p>
          <a:p>
            <a:r>
              <a:rPr lang="en-GB" sz="1200" b="1" i="0" u="none" strike="noStrike" baseline="0" dirty="0" smtClean="0"/>
              <a:t>come = </a:t>
            </a:r>
            <a:r>
              <a:rPr lang="en-GB" sz="1200" b="0" i="0" u="none" strike="noStrike" baseline="0" dirty="0" smtClean="0"/>
              <a:t>to move toward something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baseline="0" dirty="0" smtClean="0"/>
              <a:t>intransitive verb = </a:t>
            </a:r>
            <a:r>
              <a:rPr lang="en-GB" sz="1200" b="0" i="0" u="none" strike="noStrike" baseline="0" dirty="0" smtClean="0"/>
              <a:t>not having or containing a direct object / noun</a:t>
            </a:r>
          </a:p>
          <a:p>
            <a:endParaRPr lang="en-GB" sz="1200" b="1" i="0" u="none" strike="noStrike" baseline="0" dirty="0" smtClean="0"/>
          </a:p>
          <a:p>
            <a:endParaRPr lang="en-GB" sz="1200" b="0" i="0" u="none" strike="noStrike" baseline="0" dirty="0" smtClean="0"/>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irregular verb +</a:t>
            </a:r>
            <a:r>
              <a:rPr lang="en-GB" baseline="0" dirty="0" smtClean="0"/>
              <a:t> adverb + noun</a:t>
            </a:r>
          </a:p>
          <a:p>
            <a:pPr marL="0" marR="0" indent="0" algn="l" defTabSz="914400" rtl="0" eaLnBrk="1" fontAlgn="auto" latinLnBrk="0" hangingPunct="1">
              <a:lnSpc>
                <a:spcPct val="100000"/>
              </a:lnSpc>
              <a:spcBef>
                <a:spcPts val="0"/>
              </a:spcBef>
              <a:spcAft>
                <a:spcPts val="0"/>
              </a:spcAft>
              <a:buClrTx/>
              <a:buSzTx/>
              <a:buFontTx/>
              <a:buNone/>
              <a:tabLst/>
              <a:defRPr/>
            </a:pPr>
            <a:r>
              <a:rPr lang="en-GB" b="1" baseline="0" dirty="0" smtClean="0"/>
              <a:t>go away</a:t>
            </a:r>
            <a:r>
              <a:rPr lang="en-GB" baseline="0" dirty="0" smtClean="0"/>
              <a:t> = </a:t>
            </a:r>
            <a:r>
              <a:rPr lang="en-GB" sz="1200" b="0" i="1" u="none" strike="noStrike" baseline="0" dirty="0" smtClean="0"/>
              <a:t>(intransitive adverb)</a:t>
            </a:r>
            <a:r>
              <a:rPr lang="en-GB" sz="1200" b="0" i="0" u="none" strike="noStrike" baseline="0" dirty="0" smtClean="0"/>
              <a:t> to leave, as when starting from home on holiday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baseline="0" dirty="0" smtClean="0"/>
              <a:t>intransitive verb = </a:t>
            </a:r>
            <a:r>
              <a:rPr lang="en-GB" sz="1200" b="0" i="0" u="none" strike="noStrike" baseline="0" dirty="0" smtClean="0"/>
              <a:t>not having or containing a direct object / noun</a:t>
            </a:r>
          </a:p>
          <a:p>
            <a:pPr marL="0" marR="0" indent="0" algn="l" defTabSz="914400" rtl="0" eaLnBrk="1" fontAlgn="auto" latinLnBrk="0" hangingPunct="1">
              <a:lnSpc>
                <a:spcPct val="100000"/>
              </a:lnSpc>
              <a:spcBef>
                <a:spcPts val="0"/>
              </a:spcBef>
              <a:spcAft>
                <a:spcPts val="0"/>
              </a:spcAft>
              <a:buClrTx/>
              <a:buSzTx/>
              <a:buFontTx/>
              <a:buNone/>
              <a:tabLst/>
              <a:defRPr/>
            </a:pPr>
            <a:r>
              <a:rPr lang="en-GB" b="1" baseline="0" dirty="0" smtClean="0"/>
              <a:t>away</a:t>
            </a:r>
            <a:r>
              <a:rPr lang="en-GB" baseline="0" dirty="0" smtClean="0"/>
              <a:t> = </a:t>
            </a:r>
            <a:r>
              <a:rPr lang="en-GB" sz="1200" b="0" i="0" u="none" strike="noStrike" baseline="0" dirty="0" smtClean="0"/>
              <a:t>from a particular thing or place: ran away from the lion; sent the children away to boarding school.</a:t>
            </a: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irregular verb +</a:t>
            </a:r>
            <a:r>
              <a:rPr lang="en-GB" baseline="0" dirty="0" smtClean="0"/>
              <a:t> preposition + noun + noun</a:t>
            </a: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04/09/2013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04/09/2013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04/09/2013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04/09/2013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04/09/2013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04/09/2013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04/09/2013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04/09/2013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3</a:t>
            </a:r>
            <a:br>
              <a:rPr lang="en-GB" dirty="0" smtClean="0"/>
            </a:br>
            <a:r>
              <a:rPr lang="en-GB" dirty="0" smtClean="0"/>
              <a:t>reading CVC and Dolch list words in sentences</a:t>
            </a:r>
            <a:br>
              <a:rPr lang="en-GB" dirty="0" smtClean="0"/>
            </a:br>
            <a:endParaRPr lang="en-GB" dirty="0"/>
          </a:p>
        </p:txBody>
      </p:sp>
      <p:sp>
        <p:nvSpPr>
          <p:cNvPr id="7" name="Subtitle 6"/>
          <p:cNvSpPr>
            <a:spLocks noGrp="1"/>
          </p:cNvSpPr>
          <p:nvPr>
            <p:ph type="subTitle" idx="1"/>
          </p:nvPr>
        </p:nvSpPr>
        <p:spPr>
          <a:xfrm>
            <a:off x="971600" y="3573016"/>
            <a:ext cx="7272808" cy="2808312"/>
          </a:xfrm>
        </p:spPr>
        <p:txBody>
          <a:bodyPr>
            <a:normAutofit fontScale="85000" lnSpcReduction="20000"/>
          </a:bodyPr>
          <a:lstStyle/>
          <a:p>
            <a:r>
              <a:rPr lang="en-GB" dirty="0" smtClean="0"/>
              <a:t>Ideally, prior to showing these slides, print the slides and cut up the sentences and pictures. Ask the learners in groups to match them, then work through the slides and ask learners to correct as you go along.</a:t>
            </a:r>
          </a:p>
          <a:p>
            <a:endParaRPr lang="en-GB" dirty="0" smtClean="0"/>
          </a:p>
          <a:p>
            <a:r>
              <a:rPr lang="en-GB" dirty="0" smtClean="0"/>
              <a:t>The following sentences incorporate Dolch words and CVC words. Work slowly with the group, showing how to sound out the new CVC words and draw attention to the Dolch words than can’t be sounded out. Use comprehension questions as you present each slide and model new language.</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Go to bed Ned.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631527" y="2616732"/>
            <a:ext cx="2143125"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4211" t="26256" r="12133" b="26420"/>
          <a:stretch/>
        </p:blipFill>
        <p:spPr bwMode="auto">
          <a:xfrm>
            <a:off x="2915816" y="3406531"/>
            <a:ext cx="2388571" cy="153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l="7438" r="9990"/>
          <a:stretch/>
        </p:blipFill>
        <p:spPr bwMode="auto">
          <a:xfrm>
            <a:off x="5650141" y="3278163"/>
            <a:ext cx="2709875" cy="1971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9</a:t>
            </a:r>
            <a:endParaRPr lang="en-GB" sz="4000" dirty="0"/>
          </a:p>
        </p:txBody>
      </p:sp>
    </p:spTree>
    <p:extLst>
      <p:ext uri="{BB962C8B-B14F-4D97-AF65-F5344CB8AC3E}">
        <p14:creationId xmlns:p14="http://schemas.microsoft.com/office/powerpoint/2010/main" val="2969670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Ned is a man.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qual 4"/>
          <p:cNvSpPr/>
          <p:nvPr/>
        </p:nvSpPr>
        <p:spPr>
          <a:xfrm>
            <a:off x="3868663" y="3727005"/>
            <a:ext cx="929806" cy="68840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2759" y="3234680"/>
            <a:ext cx="149542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7438" r="9990"/>
          <a:stretch/>
        </p:blipFill>
        <p:spPr bwMode="auto">
          <a:xfrm>
            <a:off x="467544" y="2996952"/>
            <a:ext cx="3096344" cy="2253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1</a:t>
            </a:r>
            <a:endParaRPr lang="en-GB" sz="4000" dirty="0"/>
          </a:p>
        </p:txBody>
      </p:sp>
    </p:spTree>
    <p:extLst>
      <p:ext uri="{BB962C8B-B14F-4D97-AF65-F5344CB8AC3E}">
        <p14:creationId xmlns:p14="http://schemas.microsoft.com/office/powerpoint/2010/main" val="1459633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One man</a:t>
            </a:r>
            <a:r>
              <a:rPr lang="en-GB" dirty="0">
                <a:latin typeface="Comic Sans MS" pitchFamily="66" charset="0"/>
              </a:rPr>
              <a:t>.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3356992"/>
            <a:ext cx="149542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5"/>
          <p:cNvSpPr txBox="1">
            <a:spLocks/>
          </p:cNvSpPr>
          <p:nvPr/>
        </p:nvSpPr>
        <p:spPr>
          <a:xfrm>
            <a:off x="233975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r>
              <a:rPr lang="en-GB" sz="9600" dirty="0" smtClean="0"/>
              <a:t>1</a:t>
            </a:r>
            <a:endParaRPr lang="en-GB" sz="9600" dirty="0"/>
          </a:p>
        </p:txBody>
      </p:sp>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2</a:t>
            </a:r>
            <a:endParaRPr lang="en-GB" sz="4000" dirty="0"/>
          </a:p>
        </p:txBody>
      </p:sp>
    </p:spTree>
    <p:extLst>
      <p:ext uri="{BB962C8B-B14F-4D97-AF65-F5344CB8AC3E}">
        <p14:creationId xmlns:p14="http://schemas.microsoft.com/office/powerpoint/2010/main" val="2743058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A bed.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42"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211" t="26256" r="12133" b="26420"/>
          <a:stretch/>
        </p:blipFill>
        <p:spPr bwMode="auto">
          <a:xfrm>
            <a:off x="2987824" y="3284984"/>
            <a:ext cx="2906422" cy="1867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3</a:t>
            </a:r>
            <a:endParaRPr lang="en-GB" sz="4000" dirty="0"/>
          </a:p>
        </p:txBody>
      </p:sp>
    </p:spTree>
    <p:extLst>
      <p:ext uri="{BB962C8B-B14F-4D97-AF65-F5344CB8AC3E}">
        <p14:creationId xmlns:p14="http://schemas.microsoft.com/office/powerpoint/2010/main" val="2145608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A </a:t>
            </a:r>
            <a:r>
              <a:rPr lang="en-GB" dirty="0" smtClean="0">
                <a:latin typeface="Comic Sans MS" pitchFamily="66" charset="0"/>
              </a:rPr>
              <a:t>big bed</a:t>
            </a:r>
            <a:r>
              <a:rPr lang="en-GB" dirty="0">
                <a:latin typeface="Comic Sans MS" pitchFamily="66" charset="0"/>
              </a:rPr>
              <a:t>.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211" t="26256" r="12133" b="26420"/>
          <a:stretch/>
        </p:blipFill>
        <p:spPr bwMode="auto">
          <a:xfrm>
            <a:off x="0" y="3022890"/>
            <a:ext cx="5975467" cy="383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4</a:t>
            </a:r>
            <a:endParaRPr lang="en-GB" sz="4000" dirty="0"/>
          </a:p>
        </p:txBody>
      </p:sp>
    </p:spTree>
    <p:extLst>
      <p:ext uri="{BB962C8B-B14F-4D97-AF65-F5344CB8AC3E}">
        <p14:creationId xmlns:p14="http://schemas.microsoft.com/office/powerpoint/2010/main" val="4009613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One bed</a:t>
            </a:r>
            <a:r>
              <a:rPr lang="en-GB" dirty="0">
                <a:latin typeface="Comic Sans MS" pitchFamily="66" charset="0"/>
              </a:rPr>
              <a:t>.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5"/>
          <p:cNvSpPr txBox="1">
            <a:spLocks/>
          </p:cNvSpPr>
          <p:nvPr/>
        </p:nvSpPr>
        <p:spPr>
          <a:xfrm>
            <a:off x="1979712" y="3356992"/>
            <a:ext cx="2606061" cy="1584176"/>
          </a:xfrm>
          <a:prstGeom prst="rect">
            <a:avLst/>
          </a:prstGeom>
        </p:spPr>
        <p:txBody>
          <a:bodyPr vert="horz" lIns="91440" tIns="45720" rIns="91440" bIns="45720" rtlCol="0" anchor="b">
            <a:norm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r>
              <a:rPr lang="en-GB" sz="9600" dirty="0" smtClean="0"/>
              <a:t>1</a:t>
            </a:r>
            <a:endParaRPr lang="en-GB" sz="9600" dirty="0"/>
          </a:p>
        </p:txBody>
      </p:sp>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211" t="26256" r="12133" b="26420"/>
          <a:stretch/>
        </p:blipFill>
        <p:spPr bwMode="auto">
          <a:xfrm>
            <a:off x="3792112" y="3366120"/>
            <a:ext cx="2686049" cy="1725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5</a:t>
            </a:r>
            <a:endParaRPr lang="en-GB" sz="4000" dirty="0"/>
          </a:p>
        </p:txBody>
      </p:sp>
    </p:spTree>
    <p:extLst>
      <p:ext uri="{BB962C8B-B14F-4D97-AF65-F5344CB8AC3E}">
        <p14:creationId xmlns:p14="http://schemas.microsoft.com/office/powerpoint/2010/main" val="2549545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A bed for Ned.</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4211" t="26256" r="12133" b="26420"/>
          <a:stretch/>
        </p:blipFill>
        <p:spPr bwMode="auto">
          <a:xfrm>
            <a:off x="323527" y="3142250"/>
            <a:ext cx="3468585" cy="2228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7438" r="9990"/>
          <a:stretch/>
        </p:blipFill>
        <p:spPr bwMode="auto">
          <a:xfrm>
            <a:off x="4556594" y="2996952"/>
            <a:ext cx="3096344" cy="2253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6</a:t>
            </a:r>
            <a:endParaRPr lang="en-GB" sz="4000" dirty="0"/>
          </a:p>
        </p:txBody>
      </p:sp>
    </p:spTree>
    <p:extLst>
      <p:ext uri="{BB962C8B-B14F-4D97-AF65-F5344CB8AC3E}">
        <p14:creationId xmlns:p14="http://schemas.microsoft.com/office/powerpoint/2010/main" val="3784504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a:latin typeface="Comic Sans MS" pitchFamily="66" charset="0"/>
              </a:rPr>
              <a:t>Come here Ned</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919" y="3068960"/>
            <a:ext cx="3810000"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7438" r="9990"/>
          <a:stretch/>
        </p:blipFill>
        <p:spPr bwMode="auto">
          <a:xfrm flipH="1">
            <a:off x="4568552" y="3098379"/>
            <a:ext cx="3441576" cy="250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7</a:t>
            </a:r>
            <a:endParaRPr lang="en-GB" sz="4000" dirty="0"/>
          </a:p>
        </p:txBody>
      </p:sp>
    </p:spTree>
    <p:extLst>
      <p:ext uri="{BB962C8B-B14F-4D97-AF65-F5344CB8AC3E}">
        <p14:creationId xmlns:p14="http://schemas.microsoft.com/office/powerpoint/2010/main" val="1059606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7626" y="1340768"/>
            <a:ext cx="7543800" cy="1584176"/>
          </a:xfrm>
        </p:spPr>
        <p:txBody>
          <a:bodyPr>
            <a:normAutofit/>
          </a:bodyPr>
          <a:lstStyle/>
          <a:p>
            <a:pPr algn="ctr"/>
            <a:r>
              <a:rPr lang="en-GB" dirty="0" smtClean="0">
                <a:latin typeface="Comic Sans MS" pitchFamily="66" charset="0"/>
              </a:rPr>
              <a:t>Go away Ned.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472803" y="2567757"/>
            <a:ext cx="2143125"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7438" r="9990"/>
          <a:stretch/>
        </p:blipFill>
        <p:spPr bwMode="auto">
          <a:xfrm>
            <a:off x="4446682" y="2990778"/>
            <a:ext cx="3096344" cy="2253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3"/>
          <p:cNvSpPr txBox="1"/>
          <p:nvPr/>
        </p:nvSpPr>
        <p:spPr>
          <a:xfrm>
            <a:off x="179512" y="116632"/>
            <a:ext cx="81932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smtClean="0"/>
              <a:t>8</a:t>
            </a:r>
            <a:endParaRPr lang="en-GB" sz="4000" dirty="0"/>
          </a:p>
        </p:txBody>
      </p:sp>
    </p:spTree>
    <p:extLst>
      <p:ext uri="{BB962C8B-B14F-4D97-AF65-F5344CB8AC3E}">
        <p14:creationId xmlns:p14="http://schemas.microsoft.com/office/powerpoint/2010/main" val="18831035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315</TotalTime>
  <Words>352</Words>
  <Application>Microsoft Office PowerPoint</Application>
  <PresentationFormat>On-screen Show (4:3)</PresentationFormat>
  <Paragraphs>57</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Week 3 reading CVC and Dolch list words in sentences </vt:lpstr>
      <vt:lpstr>Ned is a man. </vt:lpstr>
      <vt:lpstr>One man. </vt:lpstr>
      <vt:lpstr>A bed. </vt:lpstr>
      <vt:lpstr>A big bed. </vt:lpstr>
      <vt:lpstr>One bed. </vt:lpstr>
      <vt:lpstr>A bed for Ned.</vt:lpstr>
      <vt:lpstr>Come here Ned.</vt:lpstr>
      <vt:lpstr>Go away Ned.</vt:lpstr>
      <vt:lpstr>Go to bed Ned.</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30</cp:revision>
  <dcterms:created xsi:type="dcterms:W3CDTF">2013-07-18T10:55:53Z</dcterms:created>
  <dcterms:modified xsi:type="dcterms:W3CDTF">2013-09-04T15:41:46Z</dcterms:modified>
</cp:coreProperties>
</file>