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9" r:id="rId4"/>
    <p:sldId id="271" r:id="rId5"/>
    <p:sldId id="272" r:id="rId6"/>
    <p:sldId id="273" r:id="rId7"/>
    <p:sldId id="274" r:id="rId8"/>
    <p:sldId id="278" r:id="rId9"/>
    <p:sldId id="275" r:id="rId10"/>
    <p:sldId id="276" r:id="rId11"/>
    <p:sldId id="27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57" autoAdjust="0"/>
  </p:normalViewPr>
  <p:slideViewPr>
    <p:cSldViewPr>
      <p:cViewPr varScale="1">
        <p:scale>
          <a:sx n="90" d="100"/>
          <a:sy n="90" d="100"/>
        </p:scale>
        <p:origin x="-5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C4E0-2DEC-4039-B9E8-395A2D7CF548}" type="datetimeFigureOut">
              <a:rPr lang="en-GB" smtClean="0"/>
              <a:t>04/09/2013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F5D2-CA54-4FE8-86FB-368CAD9183C1}" type="slidenum">
              <a:rPr lang="en-GB" smtClean="0"/>
              <a:t>‹#›</a:t>
            </a:fld>
            <a:endParaRPr lang="en-GB"/>
          </a:p>
        </p:txBody>
      </p:sp>
    </p:spTree>
    <p:extLst>
      <p:ext uri="{BB962C8B-B14F-4D97-AF65-F5344CB8AC3E}">
        <p14:creationId xmlns:p14="http://schemas.microsoft.com/office/powerpoint/2010/main" val="48521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Indefinite article + noun</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2</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Adjective</a:t>
            </a:r>
            <a:r>
              <a:rPr lang="en-GB" baseline="0" dirty="0" smtClean="0"/>
              <a:t> + plural noun</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11</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Verb </a:t>
            </a:r>
            <a:r>
              <a:rPr lang="en-GB" baseline="0" dirty="0" smtClean="0"/>
              <a:t>+ </a:t>
            </a:r>
            <a:r>
              <a:rPr lang="en-GB" dirty="0" smtClean="0"/>
              <a:t>definite article + noun</a:t>
            </a: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3</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Indefinite article + adjective +</a:t>
            </a:r>
            <a:r>
              <a:rPr lang="en-GB" baseline="0" dirty="0" smtClean="0"/>
              <a:t> </a:t>
            </a:r>
            <a:r>
              <a:rPr lang="en-GB" dirty="0" smtClean="0"/>
              <a:t>noun</a:t>
            </a: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4</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Indefinite article + noun +</a:t>
            </a:r>
            <a:r>
              <a:rPr lang="en-GB" baseline="0" dirty="0" smtClean="0"/>
              <a:t> preposition + noun</a:t>
            </a:r>
            <a:endParaRPr lang="en-GB" dirty="0" smtClean="0"/>
          </a:p>
          <a:p>
            <a:endParaRPr lang="en-GB" dirty="0" smtClean="0"/>
          </a:p>
          <a:p>
            <a:r>
              <a:rPr lang="en-GB" sz="1200" b="0" i="1" u="none" strike="noStrike" baseline="0" dirty="0" smtClean="0"/>
              <a:t>FOR, </a:t>
            </a:r>
            <a:r>
              <a:rPr lang="en-GB" baseline="0" dirty="0" smtClean="0"/>
              <a:t>preposition – here used to mean</a:t>
            </a:r>
            <a:r>
              <a:rPr lang="en-GB" sz="1200" b="0" i="1" u="none" strike="noStrike" baseline="0" dirty="0" smtClean="0"/>
              <a:t> </a:t>
            </a:r>
            <a:endParaRPr lang="en-GB" sz="1200" b="0" i="0" u="none" strike="noStrike" baseline="0" dirty="0" smtClean="0"/>
          </a:p>
          <a:p>
            <a:pPr marL="228600" indent="-228600">
              <a:buAutoNum type="arabicPeriod"/>
            </a:pPr>
            <a:r>
              <a:rPr lang="en-GB" sz="1200" b="0" i="0" u="none" strike="noStrike" baseline="0" dirty="0" smtClean="0"/>
              <a:t>intended to belong to or be used in connection with: equipment </a:t>
            </a:r>
            <a:r>
              <a:rPr lang="en-GB" sz="1200" b="1" i="0" u="none" strike="noStrike" baseline="0" dirty="0" smtClean="0"/>
              <a:t>for</a:t>
            </a:r>
            <a:r>
              <a:rPr lang="en-GB" sz="1200" b="0" i="0" u="none" strike="noStrike" baseline="0" dirty="0" smtClean="0"/>
              <a:t> the army; a closet </a:t>
            </a:r>
            <a:r>
              <a:rPr lang="en-GB" sz="1200" b="1" i="0" u="none" strike="noStrike" baseline="0" dirty="0" smtClean="0"/>
              <a:t>for</a:t>
            </a:r>
            <a:r>
              <a:rPr lang="en-GB" sz="1200" b="0" i="0" u="none" strike="noStrike" baseline="0" dirty="0" smtClean="0"/>
              <a:t> dishes. </a:t>
            </a:r>
          </a:p>
          <a:p>
            <a:pPr marL="228600" indent="-228600">
              <a:buAutoNum type="arabicPeriod"/>
            </a:pPr>
            <a:endParaRPr lang="en-GB" sz="1200" b="0" i="0" u="none" strike="noStrike" baseline="0" dirty="0" smtClean="0"/>
          </a:p>
          <a:p>
            <a:pPr marL="0" indent="0">
              <a:buNone/>
            </a:pPr>
            <a:r>
              <a:rPr lang="en-GB" sz="1200" b="0" i="0" u="none" strike="noStrike" baseline="0" dirty="0" smtClean="0"/>
              <a:t>Ted = http://commons.wikimedia.org/wiki/File:Jens_Fink-Jensen.jpg</a:t>
            </a:r>
          </a:p>
          <a:p>
            <a:pPr marL="0" indent="0">
              <a:buNone/>
            </a:pPr>
            <a:endParaRPr lang="en-GB" sz="1200" b="0" i="0" u="none" strike="noStrike" baseline="0" dirty="0" smtClean="0"/>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5</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Indefinite article + noun</a:t>
            </a:r>
          </a:p>
          <a:p>
            <a:endParaRPr lang="en-GB" dirty="0" smtClean="0"/>
          </a:p>
          <a:p>
            <a:r>
              <a:rPr lang="en-GB" dirty="0" smtClean="0"/>
              <a:t>Hen = http://commons.wikimedia.org/wiki/File:Hen_V.jpg</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6</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Verb </a:t>
            </a:r>
            <a:r>
              <a:rPr lang="en-GB" baseline="0" dirty="0" smtClean="0"/>
              <a:t>+ </a:t>
            </a:r>
            <a:r>
              <a:rPr lang="en-GB" dirty="0" smtClean="0"/>
              <a:t>definite article + noun</a:t>
            </a: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7</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Indefinite article + adjective +</a:t>
            </a:r>
            <a:r>
              <a:rPr lang="en-GB" baseline="0" dirty="0" smtClean="0"/>
              <a:t> </a:t>
            </a:r>
            <a:r>
              <a:rPr lang="en-GB" dirty="0" smtClean="0"/>
              <a:t>noun</a:t>
            </a: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8</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Proper</a:t>
            </a:r>
            <a:r>
              <a:rPr lang="en-GB" baseline="0" dirty="0" smtClean="0"/>
              <a:t> n</a:t>
            </a:r>
            <a:r>
              <a:rPr lang="en-GB" dirty="0" smtClean="0"/>
              <a:t>oun + verb (irregular past tense / past participle of feed) + definite article + common noun</a:t>
            </a:r>
          </a:p>
          <a:p>
            <a:endParaRPr lang="en-GB" dirty="0" smtClean="0"/>
          </a:p>
          <a:p>
            <a:r>
              <a:rPr lang="en-GB" sz="1200" b="1" i="0" u="none" strike="noStrike" baseline="0" dirty="0" smtClean="0"/>
              <a:t>past participle </a:t>
            </a:r>
          </a:p>
          <a:p>
            <a:r>
              <a:rPr lang="en-GB" sz="1200" b="0" i="0" u="none" strike="noStrike" baseline="0" dirty="0" smtClean="0"/>
              <a:t>A verb form indicating past or completed action or time that is used as a verbal adjective in phrases such as </a:t>
            </a:r>
            <a:r>
              <a:rPr lang="en-GB" sz="1200" b="0" i="1" u="none" strike="noStrike" baseline="0" dirty="0" smtClean="0"/>
              <a:t>baked beans</a:t>
            </a:r>
            <a:r>
              <a:rPr lang="en-GB" sz="1200" b="0" i="0" u="none" strike="noStrike" baseline="0" dirty="0" smtClean="0"/>
              <a:t> and </a:t>
            </a:r>
            <a:r>
              <a:rPr lang="en-GB" sz="1200" b="0" i="1" u="none" strike="noStrike" baseline="0" dirty="0" smtClean="0"/>
              <a:t>finished work</a:t>
            </a:r>
            <a:r>
              <a:rPr lang="en-GB" sz="1200" b="0" i="0" u="none" strike="noStrike" baseline="0" dirty="0" smtClean="0"/>
              <a:t> and with auxiliaries to form the passive voice or perfect and tenses in constructions such as </a:t>
            </a:r>
            <a:r>
              <a:rPr lang="en-GB" sz="1200" b="0" i="1" u="none" strike="noStrike" baseline="0" dirty="0" smtClean="0"/>
              <a:t>She had baked the beans</a:t>
            </a:r>
            <a:r>
              <a:rPr lang="en-GB" sz="1200" b="0" i="0" u="none" strike="noStrike" baseline="0" dirty="0" smtClean="0"/>
              <a:t> and </a:t>
            </a:r>
            <a:r>
              <a:rPr lang="en-GB" sz="1200" b="0" i="1" u="none" strike="noStrike" baseline="0" dirty="0" smtClean="0"/>
              <a:t>The work was finished.</a:t>
            </a:r>
            <a:r>
              <a:rPr lang="en-GB" sz="1200" b="0" i="0" u="none" strike="noStrike" baseline="0" dirty="0" smtClean="0"/>
              <a:t> Also called </a:t>
            </a:r>
            <a:r>
              <a:rPr lang="en-GB" sz="1200" b="0" i="1" u="none" strike="noStrike" baseline="0" dirty="0" smtClean="0"/>
              <a:t>perfect participle</a:t>
            </a:r>
            <a:r>
              <a:rPr lang="en-GB" sz="1200" b="0" i="0" u="none" strike="noStrike" baseline="0" dirty="0" smtClean="0"/>
              <a:t>.</a:t>
            </a:r>
          </a:p>
          <a:p>
            <a:endParaRPr lang="en-GB" sz="1200" b="0" i="0" u="none" strike="noStrike" baseline="0" dirty="0" smtClean="0"/>
          </a:p>
          <a:p>
            <a:r>
              <a:rPr lang="en-GB" sz="1200" b="0" i="0" u="none" strike="noStrike" baseline="0" dirty="0" smtClean="0"/>
              <a:t>Ben = http://commons.wikimedia.org/wiki/File:Covino_bio.jpg</a:t>
            </a:r>
          </a:p>
          <a:p>
            <a:endParaRPr lang="en-GB" sz="1200" b="0" i="0" u="none" strike="noStrike" baseline="0" dirty="0" smtClean="0"/>
          </a:p>
          <a:p>
            <a:r>
              <a:rPr lang="en-GB" sz="1200" b="0" i="0" u="none" strike="noStrike" baseline="0" dirty="0" smtClean="0"/>
              <a:t>Hand = http://commons.wikimedia.org/wiki/File:Alisterus_scapularis_-hand_feeding-8.jpg</a:t>
            </a: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9</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Noun + conjunction +</a:t>
            </a:r>
            <a:r>
              <a:rPr lang="en-GB" baseline="0" dirty="0" smtClean="0"/>
              <a:t> noun + verb + plural noun</a:t>
            </a:r>
          </a:p>
          <a:p>
            <a:endParaRPr lang="en-GB" baseline="0" dirty="0" smtClean="0"/>
          </a:p>
          <a:p>
            <a:r>
              <a:rPr lang="en-GB" sz="1200" b="1" i="0" u="none" strike="noStrike" baseline="0" dirty="0" smtClean="0"/>
              <a:t>Are</a:t>
            </a:r>
            <a:r>
              <a:rPr lang="en-GB" sz="1200" b="1" i="0" u="none" strike="noStrike" baseline="30000" dirty="0" smtClean="0"/>
              <a:t> .</a:t>
            </a:r>
            <a:r>
              <a:rPr lang="en-GB" sz="1200" b="0" i="1" u="none" strike="noStrike" baseline="0" dirty="0" smtClean="0"/>
              <a:t>verb</a:t>
            </a:r>
            <a:endParaRPr lang="en-GB" sz="1200" b="0" i="0" u="none" strike="noStrike" baseline="0" dirty="0" smtClean="0"/>
          </a:p>
          <a:p>
            <a:r>
              <a:rPr lang="en-GB" sz="1200" b="0" i="0" u="none" strike="noStrike" baseline="0" dirty="0" smtClean="0"/>
              <a:t>Second person singular and plural and first and third person plural, present indicative of </a:t>
            </a:r>
            <a:r>
              <a:rPr lang="en-GB" sz="1200" b="0" i="0" u="sng" strike="noStrike" kern="1200" baseline="0" dirty="0" smtClean="0">
                <a:solidFill>
                  <a:schemeClr val="tx1"/>
                </a:solidFill>
                <a:latin typeface="+mn-lt"/>
                <a:ea typeface="+mn-ea"/>
                <a:cs typeface="+mn-cs"/>
              </a:rPr>
              <a:t>be</a:t>
            </a:r>
          </a:p>
          <a:p>
            <a:r>
              <a:rPr lang="en-GB" sz="1200" b="1" i="0" u="none" strike="noStrike" kern="1200" baseline="0" dirty="0" smtClean="0">
                <a:solidFill>
                  <a:schemeClr val="tx1"/>
                </a:solidFill>
                <a:latin typeface="+mn-lt"/>
                <a:ea typeface="+mn-ea"/>
                <a:cs typeface="+mn-cs"/>
              </a:rPr>
              <a:t>Present indicative </a:t>
            </a:r>
            <a:r>
              <a:rPr lang="en-GB" sz="1200" b="0" i="0" u="none" strike="noStrike" kern="1200" baseline="0" dirty="0" smtClean="0">
                <a:solidFill>
                  <a:schemeClr val="tx1"/>
                </a:solidFill>
                <a:latin typeface="+mn-lt"/>
                <a:ea typeface="+mn-ea"/>
                <a:cs typeface="+mn-cs"/>
              </a:rPr>
              <a:t>= Present tense in the indicative mood </a:t>
            </a:r>
          </a:p>
          <a:p>
            <a:r>
              <a:rPr lang="en-GB" sz="1200" b="1" i="0" u="none" strike="noStrike" kern="1200" baseline="0" dirty="0" smtClean="0">
                <a:solidFill>
                  <a:schemeClr val="tx1"/>
                </a:solidFill>
                <a:latin typeface="+mn-lt"/>
                <a:ea typeface="+mn-ea"/>
                <a:cs typeface="+mn-cs"/>
              </a:rPr>
              <a:t>Indicative mood </a:t>
            </a:r>
            <a:r>
              <a:rPr lang="en-GB" sz="1200" b="0" i="0" u="none" strike="noStrike" kern="1200" baseline="0" dirty="0" smtClean="0">
                <a:solidFill>
                  <a:schemeClr val="tx1"/>
                </a:solidFill>
                <a:latin typeface="+mn-lt"/>
                <a:ea typeface="+mn-ea"/>
                <a:cs typeface="+mn-cs"/>
              </a:rPr>
              <a:t>= the mood of a verb used in ordinary, factual or objective statements</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10</a:t>
            </a:fld>
            <a:endParaRPr lang="en-GB"/>
          </a:p>
        </p:txBody>
      </p:sp>
    </p:spTree>
    <p:extLst>
      <p:ext uri="{BB962C8B-B14F-4D97-AF65-F5344CB8AC3E}">
        <p14:creationId xmlns:p14="http://schemas.microsoft.com/office/powerpoint/2010/main" val="4268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E15F-865C-4C39-9372-64FCC8C491BA}" type="datetimeFigureOut">
              <a:rPr lang="en-GB" smtClean="0"/>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8E15F-865C-4C39-9372-64FCC8C491BA}" type="datetimeFigureOut">
              <a:rPr lang="en-GB" smtClean="0"/>
              <a:t>04/09/2013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E15F-865C-4C39-9372-64FCC8C491BA}" type="datetimeFigureOut">
              <a:rPr lang="en-GB" smtClean="0"/>
              <a:t>04/09/2013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E15F-865C-4C39-9372-64FCC8C491BA}" type="datetimeFigureOut">
              <a:rPr lang="en-GB" smtClean="0"/>
              <a:t>04/09/2013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E15F-865C-4C39-9372-64FCC8C491BA}" type="datetimeFigureOut">
              <a:rPr lang="en-GB" smtClean="0"/>
              <a:t>04/09/2013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E15F-865C-4C39-9372-64FCC8C491BA}" type="datetimeFigureOut">
              <a:rPr lang="en-GB" smtClean="0"/>
              <a:t>04/09/2013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8E15F-865C-4C39-9372-64FCC8C491BA}" type="datetimeFigureOut">
              <a:rPr lang="en-GB" smtClean="0"/>
              <a:t>04/09/2013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18E15F-865C-4C39-9372-64FCC8C491BA}" type="datetimeFigureOut">
              <a:rPr lang="en-GB" smtClean="0"/>
              <a:t>04/09/2013</a:t>
            </a:fld>
            <a:endParaRPr lang="en-GB"/>
          </a:p>
        </p:txBody>
      </p:sp>
      <p:sp>
        <p:nvSpPr>
          <p:cNvPr id="9" name="Slide Number Placeholder 8"/>
          <p:cNvSpPr>
            <a:spLocks noGrp="1"/>
          </p:cNvSpPr>
          <p:nvPr>
            <p:ph type="sldNum" sz="quarter" idx="11"/>
          </p:nvPr>
        </p:nvSpPr>
        <p:spPr/>
        <p:txBody>
          <a:bodyPr/>
          <a:lstStyle/>
          <a:p>
            <a:fld id="{32C8A5B5-72AA-41F2-9EB8-008BD9C8F85C}"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8A5B5-72AA-41F2-9EB8-008BD9C8F85C}"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18E15F-865C-4C39-9372-64FCC8C491BA}" type="datetimeFigureOut">
              <a:rPr lang="en-GB" smtClean="0"/>
              <a:t>04/09/2013</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upload.wikimedia.org/wikipedia/commons/7/77/Window.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upload.wikimedia.org/wikipedia/commons/7/77/Window.jp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Week 3</a:t>
            </a:r>
            <a:br>
              <a:rPr lang="en-GB" dirty="0" smtClean="0"/>
            </a:br>
            <a:r>
              <a:rPr lang="en-GB" dirty="0" smtClean="0"/>
              <a:t>reading CVC and Dolch list words in sentences</a:t>
            </a:r>
            <a:br>
              <a:rPr lang="en-GB" dirty="0" smtClean="0"/>
            </a:br>
            <a:endParaRPr lang="en-GB" dirty="0"/>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Return 9">
            <a:hlinkClick r:id="" action="ppaction://hlinkshowjump?jump=endshow" highlightClick="1"/>
          </p:cNvPr>
          <p:cNvSpPr/>
          <p:nvPr/>
        </p:nvSpPr>
        <p:spPr>
          <a:xfrm>
            <a:off x="323528"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15516"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9" name="Subtitle 6"/>
          <p:cNvSpPr>
            <a:spLocks noGrp="1"/>
          </p:cNvSpPr>
          <p:nvPr/>
        </p:nvSpPr>
        <p:spPr>
          <a:xfrm>
            <a:off x="1043608" y="3738345"/>
            <a:ext cx="7272808" cy="2808312"/>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GB" dirty="0" smtClean="0"/>
              <a:t>Ideally, prior to showing these slides, print the slides and cut up the sentences and pictures. Ask the learners in groups to match them, then work through the slides and ask learners to correct as you go along.</a:t>
            </a:r>
          </a:p>
          <a:p>
            <a:endParaRPr lang="en-GB" dirty="0" smtClean="0"/>
          </a:p>
          <a:p>
            <a:r>
              <a:rPr lang="en-GB" dirty="0" smtClean="0"/>
              <a:t>The following sentences incorporate Dolch words and CVC words. Work slowly with the group, showing how to sound out the new CVC words and draw attention to the Dolch words than can’t be sounded out. Use comprehension questions as you present each slide and model new language.</a:t>
            </a:r>
          </a:p>
          <a:p>
            <a:endParaRPr lang="en-GB" dirty="0"/>
          </a:p>
          <a:p>
            <a:r>
              <a:rPr lang="en-GB" dirty="0" smtClean="0"/>
              <a:t>Use the arrows on the keyboard to move forward or click the buttons. Press F5 on the keyboard to start the slideshow.</a:t>
            </a:r>
            <a:endParaRPr lang="en-GB" dirty="0"/>
          </a:p>
        </p:txBody>
      </p:sp>
    </p:spTree>
    <p:extLst>
      <p:ext uri="{BB962C8B-B14F-4D97-AF65-F5344CB8AC3E}">
        <p14:creationId xmlns:p14="http://schemas.microsoft.com/office/powerpoint/2010/main" val="151435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8029" y="1340768"/>
            <a:ext cx="8272403" cy="1584176"/>
          </a:xfrm>
        </p:spPr>
        <p:txBody>
          <a:bodyPr>
            <a:normAutofit fontScale="90000"/>
          </a:bodyPr>
          <a:lstStyle/>
          <a:p>
            <a:pPr algn="ctr"/>
            <a:r>
              <a:rPr lang="en-GB" dirty="0">
                <a:latin typeface="Comic Sans MS" pitchFamily="66" charset="0"/>
              </a:rPr>
              <a:t>Ted and Ben </a:t>
            </a:r>
            <a:r>
              <a:rPr lang="en-GB" dirty="0" smtClean="0">
                <a:latin typeface="Comic Sans MS" pitchFamily="66" charset="0"/>
              </a:rPr>
              <a:t> are  men</a:t>
            </a:r>
            <a:r>
              <a:rPr lang="en-GB" dirty="0">
                <a:latin typeface="Comic Sans MS" pitchFamily="66" charset="0"/>
              </a:rPr>
              <a:t>.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us 1"/>
          <p:cNvSpPr/>
          <p:nvPr/>
        </p:nvSpPr>
        <p:spPr>
          <a:xfrm>
            <a:off x="2411760" y="3460677"/>
            <a:ext cx="792088" cy="86409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qual 2"/>
          <p:cNvSpPr/>
          <p:nvPr/>
        </p:nvSpPr>
        <p:spPr>
          <a:xfrm>
            <a:off x="5148064" y="3460677"/>
            <a:ext cx="929806" cy="68840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968352"/>
            <a:ext cx="149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9</a:t>
            </a:r>
            <a:endParaRPr lang="en-GB" sz="40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064" y="2968352"/>
            <a:ext cx="1905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873" y="2965433"/>
            <a:ext cx="2155676" cy="21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85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Two men.</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356992"/>
            <a:ext cx="149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5"/>
          <p:cNvSpPr txBox="1">
            <a:spLocks/>
          </p:cNvSpPr>
          <p:nvPr/>
        </p:nvSpPr>
        <p:spPr>
          <a:xfrm>
            <a:off x="2339752" y="3356992"/>
            <a:ext cx="2606061" cy="1584176"/>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GB" sz="9600" dirty="0" smtClean="0"/>
              <a:t>2</a:t>
            </a:r>
            <a:endParaRPr lang="en-GB" sz="96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56992"/>
            <a:ext cx="149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88029" y="160653"/>
            <a:ext cx="819324" cy="707886"/>
          </a:xfrm>
          <a:prstGeom prst="rect">
            <a:avLst/>
          </a:prstGeom>
          <a:noFill/>
        </p:spPr>
        <p:txBody>
          <a:bodyPr wrap="square" rtlCol="0">
            <a:spAutoFit/>
          </a:bodyPr>
          <a:lstStyle/>
          <a:p>
            <a:r>
              <a:rPr lang="en-GB" sz="4000" dirty="0" smtClean="0"/>
              <a:t>10</a:t>
            </a:r>
            <a:endParaRPr lang="en-GB" sz="4000" dirty="0"/>
          </a:p>
        </p:txBody>
      </p:sp>
    </p:spTree>
    <p:extLst>
      <p:ext uri="{BB962C8B-B14F-4D97-AF65-F5344CB8AC3E}">
        <p14:creationId xmlns:p14="http://schemas.microsoft.com/office/powerpoint/2010/main" val="341207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6792"/>
            <a:ext cx="7543800" cy="3960440"/>
          </a:xfrm>
        </p:spPr>
        <p:txBody>
          <a:bodyPr>
            <a:normAutofit fontScale="90000"/>
          </a:bodyPr>
          <a:lstStyle/>
          <a:p>
            <a:pPr algn="ctr"/>
            <a:r>
              <a:rPr lang="en-GB" dirty="0" smtClean="0"/>
              <a:t>start again</a:t>
            </a:r>
            <a:br>
              <a:rPr lang="en-GB" dirty="0" smtClean="0"/>
            </a:br>
            <a:r>
              <a:rPr lang="en-GB" dirty="0"/>
              <a:t/>
            </a:r>
            <a:br>
              <a:rPr lang="en-GB" dirty="0"/>
            </a:br>
            <a:r>
              <a:rPr lang="en-GB" dirty="0" smtClean="0"/>
              <a:t>(if needed)</a:t>
            </a:r>
            <a:br>
              <a:rPr lang="en-GB" dirty="0" smtClean="0"/>
            </a:br>
            <a:endParaRPr lang="en-GB" dirty="0"/>
          </a:p>
        </p:txBody>
      </p:sp>
      <p:sp>
        <p:nvSpPr>
          <p:cNvPr id="9" name="Action Button: Back or Previous 8">
            <a:hlinkClick r:id="" action="ppaction://hlinkshowjump?jump=previousslide" highlightClick="1"/>
          </p:cNvPr>
          <p:cNvSpPr/>
          <p:nvPr/>
        </p:nvSpPr>
        <p:spPr>
          <a:xfrm>
            <a:off x="5940152"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ction Button: Home 1">
            <a:hlinkClick r:id="" action="ppaction://hlinkshowjump?jump=firstslide" highlightClick="1"/>
          </p:cNvPr>
          <p:cNvSpPr/>
          <p:nvPr/>
        </p:nvSpPr>
        <p:spPr>
          <a:xfrm>
            <a:off x="7668344" y="6309320"/>
            <a:ext cx="64807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Return 2">
            <a:hlinkClick r:id="" action="ppaction://hlinkshowjump?jump=endshow" highlightClick="1"/>
          </p:cNvPr>
          <p:cNvSpPr/>
          <p:nvPr/>
        </p:nvSpPr>
        <p:spPr>
          <a:xfrm>
            <a:off x="6876256"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68244"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10" name="TextBox 9"/>
          <p:cNvSpPr txBox="1"/>
          <p:nvPr/>
        </p:nvSpPr>
        <p:spPr>
          <a:xfrm>
            <a:off x="7704348" y="5949280"/>
            <a:ext cx="1116124" cy="307777"/>
          </a:xfrm>
          <a:prstGeom prst="rect">
            <a:avLst/>
          </a:prstGeom>
          <a:noFill/>
        </p:spPr>
        <p:txBody>
          <a:bodyPr wrap="square" rtlCol="0">
            <a:spAutoFit/>
          </a:bodyPr>
          <a:lstStyle/>
          <a:p>
            <a:r>
              <a:rPr lang="en-GB" sz="1400" dirty="0" smtClean="0"/>
              <a:t>slide 1</a:t>
            </a:r>
            <a:endParaRPr lang="en-GB" sz="1400" dirty="0"/>
          </a:p>
        </p:txBody>
      </p:sp>
    </p:spTree>
    <p:extLst>
      <p:ext uri="{BB962C8B-B14F-4D97-AF65-F5344CB8AC3E}">
        <p14:creationId xmlns:p14="http://schemas.microsoft.com/office/powerpoint/2010/main" val="188272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pen.</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472" y="34290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a:t>
            </a:r>
            <a:endParaRPr lang="en-GB" sz="4000" dirty="0"/>
          </a:p>
        </p:txBody>
      </p:sp>
    </p:spTree>
    <p:extLst>
      <p:ext uri="{BB962C8B-B14F-4D97-AF65-F5344CB8AC3E}">
        <p14:creationId xmlns:p14="http://schemas.microsoft.com/office/powerpoint/2010/main" val="251766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Find the pen.</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489510"/>
            <a:ext cx="909464" cy="90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2</a:t>
            </a:r>
          </a:p>
        </p:txBody>
      </p:sp>
      <p:pic>
        <p:nvPicPr>
          <p:cNvPr id="10" name="Picture 9" descr="File:Windo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969390"/>
            <a:ext cx="1402191" cy="1889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2217" y="3945870"/>
            <a:ext cx="1406047" cy="187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08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A blue pen.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http://upload.wikimedia.org/wikipedia/commons/thumb/e/e1/03-BICcristal2008-03-26.jpg/220px-03-BICcristal2008-0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328" y="3068960"/>
            <a:ext cx="3771848" cy="25202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3</a:t>
            </a:r>
          </a:p>
        </p:txBody>
      </p:sp>
    </p:spTree>
    <p:extLst>
      <p:ext uri="{BB962C8B-B14F-4D97-AF65-F5344CB8AC3E}">
        <p14:creationId xmlns:p14="http://schemas.microsoft.com/office/powerpoint/2010/main" val="407927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A pen for Ted.</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357" y="3167572"/>
            <a:ext cx="2155676" cy="21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17861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3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A hen.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5</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106" y="2855675"/>
            <a:ext cx="2863205" cy="381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14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Find the hen.</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a:t>6</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969390"/>
            <a:ext cx="1368152" cy="182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4489510"/>
            <a:ext cx="909464" cy="90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File:Window.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969390"/>
            <a:ext cx="1402191" cy="188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1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small hen</a:t>
            </a:r>
            <a:r>
              <a:rPr lang="en-GB" dirty="0">
                <a:latin typeface="Comic Sans MS" pitchFamily="66" charset="0"/>
              </a:rPr>
              <a:t>.</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7</a:t>
            </a:r>
            <a:endParaRPr lang="en-GB" sz="40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852936"/>
            <a:ext cx="1007353" cy="13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10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0653" y="1124077"/>
            <a:ext cx="7543800" cy="1584176"/>
          </a:xfrm>
        </p:spPr>
        <p:txBody>
          <a:bodyPr>
            <a:normAutofit/>
          </a:bodyPr>
          <a:lstStyle/>
          <a:p>
            <a:pPr algn="ctr"/>
            <a:r>
              <a:rPr lang="en-GB" dirty="0">
                <a:latin typeface="Comic Sans MS" pitchFamily="66" charset="0"/>
              </a:rPr>
              <a:t>Ben fed the hen.</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smtClean="0"/>
              <a:t>8</a:t>
            </a:r>
            <a:endParaRPr lang="en-GB" sz="4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36371"/>
            <a:ext cx="1905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2731" r="44885"/>
          <a:stretch/>
        </p:blipFill>
        <p:spPr bwMode="auto">
          <a:xfrm>
            <a:off x="2483768" y="4365104"/>
            <a:ext cx="3056196" cy="17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911" y="3050827"/>
            <a:ext cx="2335858" cy="311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860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343</TotalTime>
  <Words>419</Words>
  <Application>Microsoft Office PowerPoint</Application>
  <PresentationFormat>On-screen Show (4:3)</PresentationFormat>
  <Paragraphs>70</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Week 3 reading CVC and Dolch list words in sentences </vt:lpstr>
      <vt:lpstr>A pen.</vt:lpstr>
      <vt:lpstr>Find the pen.</vt:lpstr>
      <vt:lpstr>A blue pen. </vt:lpstr>
      <vt:lpstr>A pen for Ted.</vt:lpstr>
      <vt:lpstr>A hen. </vt:lpstr>
      <vt:lpstr>Find the hen.</vt:lpstr>
      <vt:lpstr>A small hen.</vt:lpstr>
      <vt:lpstr>Ben fed the hen.</vt:lpstr>
      <vt:lpstr>Ted and Ben  are  men. </vt:lpstr>
      <vt:lpstr>Two men.</vt:lpstr>
      <vt:lpstr>start again  (if needed)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social sight words</dc:title>
  <dc:creator>Stephen Woulds</dc:creator>
  <cp:lastModifiedBy>Stephen Woulds</cp:lastModifiedBy>
  <cp:revision>34</cp:revision>
  <dcterms:created xsi:type="dcterms:W3CDTF">2013-07-18T10:55:53Z</dcterms:created>
  <dcterms:modified xsi:type="dcterms:W3CDTF">2013-09-04T15:39:48Z</dcterms:modified>
</cp:coreProperties>
</file>