
<file path=[Content_Types].xml><?xml version="1.0" encoding="utf-8"?>
<Types xmlns="http://schemas.openxmlformats.org/package/2006/content-types">
  <Default Extension="bin" ContentType="audio/unknown"/>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sldIdLst>
    <p:sldId id="256" r:id="rId3"/>
    <p:sldId id="257" r:id="rId4"/>
    <p:sldId id="259" r:id="rId5"/>
    <p:sldId id="260" r:id="rId6"/>
    <p:sldId id="262" r:id="rId7"/>
    <p:sldId id="269" r:id="rId8"/>
    <p:sldId id="263" r:id="rId9"/>
    <p:sldId id="264" r:id="rId10"/>
    <p:sldId id="265" r:id="rId11"/>
    <p:sldId id="266" r:id="rId12"/>
    <p:sldId id="267" r:id="rId13"/>
    <p:sldId id="268" r:id="rId14"/>
  </p:sldIdLst>
  <p:sldSz cx="9144000" cy="6858000" type="screen4x3"/>
  <p:notesSz cx="6858000" cy="9144000"/>
  <p:custDataLst>
    <p:custData r:id="rId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6018" autoAdjust="0"/>
    <p:restoredTop sz="94660"/>
  </p:normalViewPr>
  <p:slideViewPr>
    <p:cSldViewPr>
      <p:cViewPr varScale="1">
        <p:scale>
          <a:sx n="47" d="100"/>
          <a:sy n="47" d="100"/>
        </p:scale>
        <p:origin x="-96" y="-9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18E15F-865C-4C39-9372-64FCC8C491BA}" type="datetimeFigureOut">
              <a:rPr lang="en-GB" smtClean="0"/>
              <a:t>04/02/2014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18E15F-865C-4C39-9372-64FCC8C491BA}" type="datetimeFigureOut">
              <a:rPr lang="en-GB" smtClean="0"/>
              <a:t>04/02/2014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18E15F-865C-4C39-9372-64FCC8C491BA}" type="datetimeFigureOut">
              <a:rPr lang="en-GB" smtClean="0"/>
              <a:t>04/02/2014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18E15F-865C-4C39-9372-64FCC8C491BA}" type="datetimeFigureOut">
              <a:rPr lang="en-GB" smtClean="0"/>
              <a:t>04/02/2014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8E15F-865C-4C39-9372-64FCC8C491BA}" type="datetimeFigureOut">
              <a:rPr lang="en-GB" smtClean="0"/>
              <a:t>04/02/2014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2C8A5B5-72AA-41F2-9EB8-008BD9C8F8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18E15F-865C-4C39-9372-64FCC8C491BA}" type="datetimeFigureOut">
              <a:rPr lang="en-GB" smtClean="0"/>
              <a:t>04/02/2014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C8A5B5-72AA-41F2-9EB8-008BD9C8F85C}"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818E15F-865C-4C39-9372-64FCC8C491BA}" type="datetimeFigureOut">
              <a:rPr lang="en-GB" smtClean="0"/>
              <a:t>04/02/2014</a:t>
            </a:fld>
            <a:endParaRPr lang="en-GB"/>
          </a:p>
        </p:txBody>
      </p:sp>
      <p:sp>
        <p:nvSpPr>
          <p:cNvPr id="9" name="Slide Number Placeholder 8"/>
          <p:cNvSpPr>
            <a:spLocks noGrp="1"/>
          </p:cNvSpPr>
          <p:nvPr>
            <p:ph type="sldNum" sz="quarter" idx="11"/>
          </p:nvPr>
        </p:nvSpPr>
        <p:spPr/>
        <p:txBody>
          <a:bodyPr/>
          <a:lstStyle/>
          <a:p>
            <a:fld id="{32C8A5B5-72AA-41F2-9EB8-008BD9C8F85C}"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2C8A5B5-72AA-41F2-9EB8-008BD9C8F85C}"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818E15F-865C-4C39-9372-64FCC8C491BA}" type="datetimeFigureOut">
              <a:rPr lang="en-GB" smtClean="0"/>
              <a:t>04/02/2014</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audio" Target="../media/audio1.bin"/><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GB" dirty="0" smtClean="0"/>
              <a:t>Week </a:t>
            </a:r>
            <a:r>
              <a:rPr lang="en-GB" dirty="0" smtClean="0"/>
              <a:t>14</a:t>
            </a:r>
            <a:r>
              <a:rPr lang="en-GB" dirty="0" smtClean="0"/>
              <a:t/>
            </a:r>
            <a:br>
              <a:rPr lang="en-GB" dirty="0" smtClean="0"/>
            </a:br>
            <a:r>
              <a:rPr lang="en-GB" dirty="0" smtClean="0"/>
              <a:t/>
            </a:r>
            <a:br>
              <a:rPr lang="en-GB" dirty="0" smtClean="0"/>
            </a:br>
            <a:endParaRPr lang="en-GB" dirty="0"/>
          </a:p>
        </p:txBody>
      </p:sp>
      <p:sp>
        <p:nvSpPr>
          <p:cNvPr id="7" name="Subtitle 6"/>
          <p:cNvSpPr>
            <a:spLocks noGrp="1"/>
          </p:cNvSpPr>
          <p:nvPr>
            <p:ph type="subTitle" idx="1"/>
          </p:nvPr>
        </p:nvSpPr>
        <p:spPr>
          <a:xfrm>
            <a:off x="1371600" y="3886200"/>
            <a:ext cx="6400800" cy="2495128"/>
          </a:xfrm>
        </p:spPr>
        <p:txBody>
          <a:bodyPr>
            <a:normAutofit fontScale="92500" lnSpcReduction="10000"/>
          </a:bodyPr>
          <a:lstStyle/>
          <a:p>
            <a:r>
              <a:rPr lang="en-GB" dirty="0" smtClean="0"/>
              <a:t>Present one slide at a time for up to 10 seconds, asking the learners to read out. When you get to the last word, start again but leave the word on the screen for less seconds, and repeat, until the learner can recognise the word and say it in a couple of seconds.</a:t>
            </a:r>
          </a:p>
          <a:p>
            <a:endParaRPr lang="en-GB" dirty="0"/>
          </a:p>
          <a:p>
            <a:r>
              <a:rPr lang="en-GB" dirty="0" smtClean="0"/>
              <a:t>Use the arrows on the keyboard to move forward or click the buttons. Press F5 on the keyboard to start the slideshow.</a:t>
            </a:r>
            <a:endParaRPr lang="en-GB" dirty="0"/>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Action Button: Return 9">
            <a:hlinkClick r:id="" action="ppaction://hlinkshowjump?jump=endshow" highlightClick="1"/>
          </p:cNvPr>
          <p:cNvSpPr/>
          <p:nvPr/>
        </p:nvSpPr>
        <p:spPr>
          <a:xfrm>
            <a:off x="323528"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15516" y="5949280"/>
            <a:ext cx="1116124" cy="307777"/>
          </a:xfrm>
          <a:prstGeom prst="rect">
            <a:avLst/>
          </a:prstGeom>
          <a:noFill/>
        </p:spPr>
        <p:txBody>
          <a:bodyPr wrap="square" rtlCol="0">
            <a:spAutoFit/>
          </a:bodyPr>
          <a:lstStyle/>
          <a:p>
            <a:r>
              <a:rPr lang="en-GB" sz="1400" dirty="0" smtClean="0"/>
              <a:t>end show</a:t>
            </a:r>
            <a:endParaRPr lang="en-GB" sz="1400" dirty="0"/>
          </a:p>
        </p:txBody>
      </p:sp>
    </p:spTree>
    <p:extLst>
      <p:ext uri="{BB962C8B-B14F-4D97-AF65-F5344CB8AC3E}">
        <p14:creationId xmlns:p14="http://schemas.microsoft.com/office/powerpoint/2010/main" val="1514358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H</a:t>
            </a:r>
            <a:r>
              <a:rPr lang="en-GB" u="sng" dirty="0" smtClean="0">
                <a:latin typeface="Comic Sans MS" pitchFamily="66" charset="0"/>
              </a:rPr>
              <a:t>OU</a:t>
            </a:r>
            <a:r>
              <a:rPr lang="en-GB" dirty="0" smtClean="0">
                <a:latin typeface="Comic Sans MS" pitchFamily="66" charset="0"/>
              </a:rPr>
              <a:t>SE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house</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House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480061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M</a:t>
            </a:r>
            <a:r>
              <a:rPr lang="en-GB" u="sng" dirty="0" smtClean="0">
                <a:latin typeface="Comic Sans MS" pitchFamily="66" charset="0"/>
              </a:rPr>
              <a:t>EA</a:t>
            </a:r>
            <a:r>
              <a:rPr lang="en-GB" dirty="0" smtClean="0">
                <a:latin typeface="Comic Sans MS" pitchFamily="66" charset="0"/>
              </a:rPr>
              <a:t>L</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meal</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Meal</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312507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556792"/>
            <a:ext cx="7543800" cy="3960440"/>
          </a:xfrm>
        </p:spPr>
        <p:txBody>
          <a:bodyPr>
            <a:normAutofit fontScale="90000"/>
          </a:bodyPr>
          <a:lstStyle/>
          <a:p>
            <a:pPr algn="ctr"/>
            <a:r>
              <a:rPr lang="en-GB" dirty="0" smtClean="0"/>
              <a:t>start again</a:t>
            </a:r>
            <a:br>
              <a:rPr lang="en-GB" dirty="0" smtClean="0"/>
            </a:br>
            <a:r>
              <a:rPr lang="en-GB" dirty="0"/>
              <a:t/>
            </a:r>
            <a:br>
              <a:rPr lang="en-GB" dirty="0"/>
            </a:br>
            <a:r>
              <a:rPr lang="en-GB" dirty="0" smtClean="0"/>
              <a:t>(but faster)</a:t>
            </a:r>
            <a:br>
              <a:rPr lang="en-GB" dirty="0" smtClean="0"/>
            </a:br>
            <a:endParaRPr lang="en-GB" dirty="0"/>
          </a:p>
        </p:txBody>
      </p:sp>
      <p:sp>
        <p:nvSpPr>
          <p:cNvPr id="9" name="Action Button: Back or Previous 8">
            <a:hlinkClick r:id="" action="ppaction://hlinkshowjump?jump=previousslide" highlightClick="1"/>
          </p:cNvPr>
          <p:cNvSpPr/>
          <p:nvPr/>
        </p:nvSpPr>
        <p:spPr>
          <a:xfrm>
            <a:off x="5940152"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ction Button: Home 1">
            <a:hlinkClick r:id="" action="ppaction://hlinkshowjump?jump=firstslide" highlightClick="1"/>
          </p:cNvPr>
          <p:cNvSpPr/>
          <p:nvPr/>
        </p:nvSpPr>
        <p:spPr>
          <a:xfrm>
            <a:off x="7668344" y="6309320"/>
            <a:ext cx="648072" cy="432048"/>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Action Button: Return 2">
            <a:hlinkClick r:id="" action="ppaction://hlinkshowjump?jump=endshow" highlightClick="1"/>
          </p:cNvPr>
          <p:cNvSpPr/>
          <p:nvPr/>
        </p:nvSpPr>
        <p:spPr>
          <a:xfrm>
            <a:off x="6876256" y="6309320"/>
            <a:ext cx="648072" cy="432048"/>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6768244" y="5949280"/>
            <a:ext cx="1116124" cy="307777"/>
          </a:xfrm>
          <a:prstGeom prst="rect">
            <a:avLst/>
          </a:prstGeom>
          <a:noFill/>
        </p:spPr>
        <p:txBody>
          <a:bodyPr wrap="square" rtlCol="0">
            <a:spAutoFit/>
          </a:bodyPr>
          <a:lstStyle/>
          <a:p>
            <a:r>
              <a:rPr lang="en-GB" sz="1400" dirty="0" smtClean="0"/>
              <a:t>end show</a:t>
            </a:r>
            <a:endParaRPr lang="en-GB" sz="1400" dirty="0"/>
          </a:p>
        </p:txBody>
      </p:sp>
      <p:sp>
        <p:nvSpPr>
          <p:cNvPr id="10" name="TextBox 9"/>
          <p:cNvSpPr txBox="1"/>
          <p:nvPr/>
        </p:nvSpPr>
        <p:spPr>
          <a:xfrm>
            <a:off x="7704348" y="5949280"/>
            <a:ext cx="1116124" cy="307777"/>
          </a:xfrm>
          <a:prstGeom prst="rect">
            <a:avLst/>
          </a:prstGeom>
          <a:noFill/>
        </p:spPr>
        <p:txBody>
          <a:bodyPr wrap="square" rtlCol="0">
            <a:spAutoFit/>
          </a:bodyPr>
          <a:lstStyle/>
          <a:p>
            <a:r>
              <a:rPr lang="en-GB" sz="1400" dirty="0" smtClean="0"/>
              <a:t>slide 1</a:t>
            </a:r>
            <a:endParaRPr lang="en-GB" sz="1400" dirty="0"/>
          </a:p>
        </p:txBody>
      </p:sp>
    </p:spTree>
    <p:extLst>
      <p:ext uri="{BB962C8B-B14F-4D97-AF65-F5344CB8AC3E}">
        <p14:creationId xmlns:p14="http://schemas.microsoft.com/office/powerpoint/2010/main" val="1882723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20"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21"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22"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23"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24"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25"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26"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27"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28"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29"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
        <p:nvSpPr>
          <p:cNvPr id="30"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WA</a:t>
            </a:r>
            <a:r>
              <a:rPr lang="en-GB" u="sng" dirty="0" smtClean="0">
                <a:latin typeface="Comic Sans MS" pitchFamily="66" charset="0"/>
              </a:rPr>
              <a:t>SH</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wash</a:t>
            </a: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err="1" smtClean="0">
                <a:latin typeface="Comic Sans MS" pitchFamily="66" charset="0"/>
              </a:rPr>
              <a:t>Wash</a:t>
            </a:r>
            <a:endParaRPr lang="en-GB" dirty="0">
              <a:latin typeface="Comic Sans MS" pitchFamily="66" charset="0"/>
            </a:endParaRPr>
          </a:p>
        </p:txBody>
      </p:sp>
    </p:spTree>
    <p:extLst>
      <p:ext uri="{BB962C8B-B14F-4D97-AF65-F5344CB8AC3E}">
        <p14:creationId xmlns:p14="http://schemas.microsoft.com/office/powerpoint/2010/main" val="251766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0"/>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22"/>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23"/>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24"/>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25"/>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26"/>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27"/>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28"/>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29"/>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DI</a:t>
            </a:r>
            <a:r>
              <a:rPr lang="en-GB" u="sng" dirty="0" smtClean="0">
                <a:latin typeface="Comic Sans MS" pitchFamily="66" charset="0"/>
              </a:rPr>
              <a:t>SH</a:t>
            </a:r>
            <a:r>
              <a:rPr lang="en-GB" dirty="0" smtClean="0">
                <a:latin typeface="Comic Sans MS" pitchFamily="66" charset="0"/>
              </a:rPr>
              <a:t>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dishes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Dishes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010116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u="sng" dirty="0" smtClean="0">
                <a:latin typeface="Comic Sans MS" pitchFamily="66" charset="0"/>
              </a:rPr>
              <a:t>CL</a:t>
            </a:r>
            <a:r>
              <a:rPr lang="en-GB" dirty="0" smtClean="0">
                <a:latin typeface="Comic Sans MS" pitchFamily="66" charset="0"/>
              </a:rPr>
              <a:t>OTHES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clothes</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Clothes</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64443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u="sng" dirty="0" smtClean="0">
                <a:latin typeface="Comic Sans MS" pitchFamily="66" charset="0"/>
              </a:rPr>
              <a:t>CL</a:t>
            </a:r>
            <a:r>
              <a:rPr lang="en-GB" dirty="0" smtClean="0">
                <a:latin typeface="Comic Sans MS" pitchFamily="66" charset="0"/>
              </a:rPr>
              <a:t>EAR</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clear</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Clear</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334478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EMPTY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empty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Empty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22216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Table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12508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dirty="0" smtClean="0">
                <a:latin typeface="Comic Sans MS" pitchFamily="66" charset="0"/>
              </a:rPr>
              <a:t>TA</a:t>
            </a:r>
            <a:r>
              <a:rPr lang="en-GB" u="sng" dirty="0" smtClean="0">
                <a:latin typeface="Comic Sans MS" pitchFamily="66" charset="0"/>
              </a:rPr>
              <a:t>KE</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smtClean="0">
                <a:latin typeface="Comic Sans MS" pitchFamily="66" charset="0"/>
              </a:rPr>
              <a:t>take</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Take</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4045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476672"/>
            <a:ext cx="7543800" cy="5040560"/>
          </a:xfrm>
        </p:spPr>
        <p:txBody>
          <a:bodyPr>
            <a:normAutofit fontScale="90000"/>
          </a:bodyPr>
          <a:lstStyle/>
          <a:p>
            <a:pPr algn="ctr"/>
            <a:r>
              <a:rPr lang="en-GB" u="sng" dirty="0" smtClean="0">
                <a:latin typeface="Comic Sans MS" pitchFamily="66" charset="0"/>
              </a:rPr>
              <a:t>DR</a:t>
            </a:r>
            <a:r>
              <a:rPr lang="en-GB" dirty="0" smtClean="0">
                <a:latin typeface="Comic Sans MS" pitchFamily="66" charset="0"/>
              </a:rPr>
              <a:t>Y</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dry</a:t>
            </a:r>
            <a:r>
              <a:rPr lang="en-GB" dirty="0" smtClean="0">
                <a:latin typeface="Comic Sans MS" pitchFamily="66" charset="0"/>
              </a:rPr>
              <a:t> </a:t>
            </a:r>
            <a:r>
              <a:rPr lang="en-GB" dirty="0" smtClean="0">
                <a:latin typeface="Comic Sans MS" pitchFamily="66" charset="0"/>
              </a:rPr>
              <a:t/>
            </a:r>
            <a:br>
              <a:rPr lang="en-GB" dirty="0" smtClean="0">
                <a:latin typeface="Comic Sans MS" pitchFamily="66" charset="0"/>
              </a:rPr>
            </a:br>
            <a:r>
              <a:rPr lang="en-GB" dirty="0">
                <a:latin typeface="Comic Sans MS" pitchFamily="66" charset="0"/>
              </a:rPr>
              <a:t/>
            </a:r>
            <a:br>
              <a:rPr lang="en-GB" dirty="0">
                <a:latin typeface="Comic Sans MS" pitchFamily="66" charset="0"/>
              </a:rPr>
            </a:br>
            <a:r>
              <a:rPr lang="en-GB" dirty="0" err="1" smtClean="0">
                <a:latin typeface="Comic Sans MS" pitchFamily="66" charset="0"/>
              </a:rPr>
              <a:t>Dry</a:t>
            </a:r>
            <a:endParaRPr lang="en-GB" dirty="0">
              <a:latin typeface="Comic Sans MS" pitchFamily="66" charset="0"/>
            </a:endParaRPr>
          </a:p>
        </p:txBody>
      </p:sp>
      <p:sp>
        <p:nvSpPr>
          <p:cNvPr id="8" name="Action Button: Forward or Next 7">
            <a:hlinkClick r:id="" action="ppaction://hlinkshowjump?jump=nextslide" highlightClick="1"/>
          </p:cNvPr>
          <p:cNvSpPr/>
          <p:nvPr/>
        </p:nvSpPr>
        <p:spPr>
          <a:xfrm>
            <a:off x="7668344" y="6309320"/>
            <a:ext cx="683568" cy="43204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Action Button: Back or Previous 8">
            <a:hlinkClick r:id="" action="ppaction://hlinkshowjump?jump=previousslide" highlightClick="1"/>
          </p:cNvPr>
          <p:cNvSpPr/>
          <p:nvPr/>
        </p:nvSpPr>
        <p:spPr>
          <a:xfrm>
            <a:off x="6588224" y="6309320"/>
            <a:ext cx="720080" cy="43204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2"/>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1</a:t>
            </a:r>
            <a:endParaRPr lang="en-GB" sz="2800" dirty="0"/>
          </a:p>
        </p:txBody>
      </p:sp>
      <p:sp>
        <p:nvSpPr>
          <p:cNvPr id="7" name="Oval 4"/>
          <p:cNvSpPr>
            <a:spLocks noChangeArrowheads="1"/>
          </p:cNvSpPr>
          <p:nvPr/>
        </p:nvSpPr>
        <p:spPr bwMode="auto">
          <a:xfrm>
            <a:off x="5580113"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2</a:t>
            </a:r>
            <a:endParaRPr lang="en-GB" sz="2800" dirty="0"/>
          </a:p>
        </p:txBody>
      </p:sp>
      <p:sp>
        <p:nvSpPr>
          <p:cNvPr id="10" name="Oval 5"/>
          <p:cNvSpPr>
            <a:spLocks noChangeArrowheads="1"/>
          </p:cNvSpPr>
          <p:nvPr/>
        </p:nvSpPr>
        <p:spPr bwMode="auto">
          <a:xfrm>
            <a:off x="5580112" y="6032226"/>
            <a:ext cx="923194" cy="923194"/>
          </a:xfrm>
          <a:prstGeom prst="ellipse">
            <a:avLst/>
          </a:prstGeom>
          <a:solidFill>
            <a:schemeClr val="bg1"/>
          </a:solidFill>
          <a:ln w="28575">
            <a:noFill/>
            <a:round/>
            <a:headEnd/>
            <a:tailEnd/>
          </a:ln>
          <a:effectLst/>
        </p:spPr>
        <p:txBody>
          <a:bodyPr wrap="none" anchor="ctr"/>
          <a:lstStyle/>
          <a:p>
            <a:pPr algn="ctr"/>
            <a:r>
              <a:rPr lang="en-GB" sz="2800" dirty="0" smtClean="0"/>
              <a:t>3</a:t>
            </a:r>
            <a:endParaRPr lang="en-GB" sz="2800" dirty="0"/>
          </a:p>
        </p:txBody>
      </p:sp>
      <p:sp>
        <p:nvSpPr>
          <p:cNvPr id="11" name="Oval 6"/>
          <p:cNvSpPr>
            <a:spLocks noChangeArrowheads="1"/>
          </p:cNvSpPr>
          <p:nvPr/>
        </p:nvSpPr>
        <p:spPr bwMode="auto">
          <a:xfrm>
            <a:off x="5593022" y="6032225"/>
            <a:ext cx="923194" cy="923194"/>
          </a:xfrm>
          <a:prstGeom prst="ellipse">
            <a:avLst/>
          </a:prstGeom>
          <a:solidFill>
            <a:schemeClr val="bg1"/>
          </a:solidFill>
          <a:ln w="28575">
            <a:noFill/>
            <a:round/>
            <a:headEnd/>
            <a:tailEnd/>
          </a:ln>
          <a:effectLst/>
        </p:spPr>
        <p:txBody>
          <a:bodyPr wrap="none" anchor="ctr"/>
          <a:lstStyle/>
          <a:p>
            <a:pPr algn="ctr"/>
            <a:r>
              <a:rPr lang="en-GB" sz="2800" dirty="0" smtClean="0"/>
              <a:t>4</a:t>
            </a:r>
            <a:endParaRPr lang="en-GB" sz="2800" dirty="0"/>
          </a:p>
        </p:txBody>
      </p:sp>
      <p:sp>
        <p:nvSpPr>
          <p:cNvPr id="12" name="Oval 7"/>
          <p:cNvSpPr>
            <a:spLocks noChangeArrowheads="1"/>
          </p:cNvSpPr>
          <p:nvPr/>
        </p:nvSpPr>
        <p:spPr bwMode="auto">
          <a:xfrm>
            <a:off x="5593022" y="6032224"/>
            <a:ext cx="923194" cy="923194"/>
          </a:xfrm>
          <a:prstGeom prst="ellipse">
            <a:avLst/>
          </a:prstGeom>
          <a:solidFill>
            <a:schemeClr val="bg1"/>
          </a:solidFill>
          <a:ln w="28575">
            <a:noFill/>
            <a:round/>
            <a:headEnd/>
            <a:tailEnd/>
          </a:ln>
          <a:effectLst/>
        </p:spPr>
        <p:txBody>
          <a:bodyPr wrap="none" anchor="ctr"/>
          <a:lstStyle/>
          <a:p>
            <a:pPr algn="ctr"/>
            <a:r>
              <a:rPr lang="en-GB" sz="2800" dirty="0" smtClean="0"/>
              <a:t>5</a:t>
            </a:r>
            <a:endParaRPr lang="en-GB" sz="2800" dirty="0"/>
          </a:p>
        </p:txBody>
      </p:sp>
      <p:sp>
        <p:nvSpPr>
          <p:cNvPr id="13" name="Oval 8"/>
          <p:cNvSpPr>
            <a:spLocks noChangeArrowheads="1"/>
          </p:cNvSpPr>
          <p:nvPr/>
        </p:nvSpPr>
        <p:spPr bwMode="auto">
          <a:xfrm>
            <a:off x="5593022" y="6032223"/>
            <a:ext cx="923194" cy="923194"/>
          </a:xfrm>
          <a:prstGeom prst="ellipse">
            <a:avLst/>
          </a:prstGeom>
          <a:solidFill>
            <a:schemeClr val="bg1"/>
          </a:solidFill>
          <a:ln w="28575">
            <a:noFill/>
            <a:round/>
            <a:headEnd/>
            <a:tailEnd/>
          </a:ln>
          <a:effectLst/>
        </p:spPr>
        <p:txBody>
          <a:bodyPr wrap="none" anchor="ctr"/>
          <a:lstStyle/>
          <a:p>
            <a:pPr algn="ctr"/>
            <a:r>
              <a:rPr lang="en-GB" sz="2800" dirty="0" smtClean="0"/>
              <a:t>6</a:t>
            </a:r>
            <a:endParaRPr lang="en-GB" sz="2800" dirty="0"/>
          </a:p>
        </p:txBody>
      </p:sp>
      <p:sp>
        <p:nvSpPr>
          <p:cNvPr id="14" name="Oval 9"/>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7</a:t>
            </a:r>
            <a:endParaRPr lang="en-GB" sz="2800" dirty="0"/>
          </a:p>
        </p:txBody>
      </p:sp>
      <p:sp>
        <p:nvSpPr>
          <p:cNvPr id="15" name="Oval 10"/>
          <p:cNvSpPr>
            <a:spLocks noChangeArrowheads="1"/>
          </p:cNvSpPr>
          <p:nvPr/>
        </p:nvSpPr>
        <p:spPr bwMode="auto">
          <a:xfrm>
            <a:off x="5593021" y="6032222"/>
            <a:ext cx="923194" cy="923194"/>
          </a:xfrm>
          <a:prstGeom prst="ellipse">
            <a:avLst/>
          </a:prstGeom>
          <a:solidFill>
            <a:schemeClr val="bg1"/>
          </a:solidFill>
          <a:ln w="28575">
            <a:noFill/>
            <a:round/>
            <a:headEnd/>
            <a:tailEnd/>
          </a:ln>
          <a:effectLst/>
        </p:spPr>
        <p:txBody>
          <a:bodyPr wrap="none" anchor="ctr"/>
          <a:lstStyle/>
          <a:p>
            <a:pPr algn="ctr"/>
            <a:r>
              <a:rPr lang="en-GB" sz="2800" dirty="0" smtClean="0"/>
              <a:t>8</a:t>
            </a:r>
            <a:endParaRPr lang="en-GB" sz="2800" dirty="0"/>
          </a:p>
        </p:txBody>
      </p:sp>
      <p:sp>
        <p:nvSpPr>
          <p:cNvPr id="16" name="Oval 11"/>
          <p:cNvSpPr>
            <a:spLocks noChangeArrowheads="1"/>
          </p:cNvSpPr>
          <p:nvPr/>
        </p:nvSpPr>
        <p:spPr bwMode="auto">
          <a:xfrm>
            <a:off x="5593022" y="6032227"/>
            <a:ext cx="923194" cy="923194"/>
          </a:xfrm>
          <a:prstGeom prst="ellipse">
            <a:avLst/>
          </a:prstGeom>
          <a:solidFill>
            <a:schemeClr val="bg1"/>
          </a:solidFill>
          <a:ln w="28575">
            <a:noFill/>
            <a:round/>
            <a:headEnd/>
            <a:tailEnd/>
          </a:ln>
          <a:effectLst/>
        </p:spPr>
        <p:txBody>
          <a:bodyPr wrap="none" anchor="ctr"/>
          <a:lstStyle/>
          <a:p>
            <a:pPr algn="ctr"/>
            <a:r>
              <a:rPr lang="en-GB" sz="2800" dirty="0" smtClean="0"/>
              <a:t>9</a:t>
            </a:r>
            <a:endParaRPr lang="en-GB" sz="2800" dirty="0"/>
          </a:p>
        </p:txBody>
      </p:sp>
      <p:sp>
        <p:nvSpPr>
          <p:cNvPr id="17" name="Oval 12"/>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r>
              <a:rPr lang="en-GB" sz="2800" dirty="0" smtClean="0"/>
              <a:t>10</a:t>
            </a:r>
            <a:endParaRPr lang="en-GB" sz="2800" dirty="0"/>
          </a:p>
        </p:txBody>
      </p:sp>
      <p:sp>
        <p:nvSpPr>
          <p:cNvPr id="18" name="Oval 13"/>
          <p:cNvSpPr>
            <a:spLocks noChangeArrowheads="1"/>
          </p:cNvSpPr>
          <p:nvPr/>
        </p:nvSpPr>
        <p:spPr bwMode="auto">
          <a:xfrm>
            <a:off x="5593022" y="6021288"/>
            <a:ext cx="923194" cy="923194"/>
          </a:xfrm>
          <a:prstGeom prst="ellipse">
            <a:avLst/>
          </a:prstGeom>
          <a:solidFill>
            <a:schemeClr val="bg1"/>
          </a:solidFill>
          <a:ln w="28575">
            <a:noFill/>
            <a:round/>
            <a:headEnd/>
            <a:tailEnd/>
          </a:ln>
          <a:effectLst/>
        </p:spPr>
        <p:txBody>
          <a:bodyPr wrap="none" anchor="ctr"/>
          <a:lstStyle/>
          <a:p>
            <a:pPr algn="ctr"/>
            <a:endParaRPr lang="en-GB" sz="2800" dirty="0"/>
          </a:p>
        </p:txBody>
      </p:sp>
    </p:spTree>
    <p:extLst>
      <p:ext uri="{BB962C8B-B14F-4D97-AF65-F5344CB8AC3E}">
        <p14:creationId xmlns:p14="http://schemas.microsoft.com/office/powerpoint/2010/main" val="187826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p:stCondLst>
                              <p:cond delay="1000"/>
                            </p:stCondLst>
                            <p:childTnLst>
                              <p:par>
                                <p:cTn id="8" presetID="1" presetClass="entr" presetSubtype="0" fill="hold" grpId="0" nodeType="afterEffect">
                                  <p:stCondLst>
                                    <p:cond delay="1000"/>
                                  </p:stCondLst>
                                  <p:childTnLst>
                                    <p:set>
                                      <p:cBhvr>
                                        <p:cTn id="9" dur="1" fill="hold">
                                          <p:stCondLst>
                                            <p:cond delay="0"/>
                                          </p:stCondLst>
                                        </p:cTn>
                                        <p:tgtEl>
                                          <p:spTgt spid="10"/>
                                        </p:tgtEl>
                                        <p:attrNameLst>
                                          <p:attrName>style.visibility</p:attrName>
                                        </p:attrNameLst>
                                      </p:cBhvr>
                                      <p:to>
                                        <p:strVal val="visible"/>
                                      </p:to>
                                    </p:set>
                                  </p:childTnLst>
                                </p:cTn>
                              </p:par>
                            </p:childTnLst>
                          </p:cTn>
                        </p:par>
                        <p:par>
                          <p:cTn id="10" fill="hold">
                            <p:stCondLst>
                              <p:cond delay="2000"/>
                            </p:stCondLst>
                            <p:childTnLst>
                              <p:par>
                                <p:cTn id="11" presetID="1" presetClass="entr" presetSubtype="0" fill="hold" grpId="0" nodeType="afterEffect">
                                  <p:stCondLst>
                                    <p:cond delay="1000"/>
                                  </p:stCondLst>
                                  <p:childTnLst>
                                    <p:set>
                                      <p:cBhvr>
                                        <p:cTn id="12" dur="1" fill="hold">
                                          <p:stCondLst>
                                            <p:cond delay="0"/>
                                          </p:stCondLst>
                                        </p:cTn>
                                        <p:tgtEl>
                                          <p:spTgt spid="11"/>
                                        </p:tgtEl>
                                        <p:attrNameLst>
                                          <p:attrName>style.visibility</p:attrName>
                                        </p:attrNameLst>
                                      </p:cBhvr>
                                      <p:to>
                                        <p:strVal val="visible"/>
                                      </p:to>
                                    </p:set>
                                  </p:childTnLst>
                                </p:cTn>
                              </p:par>
                            </p:childTnLst>
                          </p:cTn>
                        </p:par>
                        <p:par>
                          <p:cTn id="13" fill="hold">
                            <p:stCondLst>
                              <p:cond delay="3000"/>
                            </p:stCondLst>
                            <p:childTnLst>
                              <p:par>
                                <p:cTn id="14" presetID="1" presetClass="entr" presetSubtype="0" fill="hold" grpId="0" nodeType="afterEffect">
                                  <p:stCondLst>
                                    <p:cond delay="1000"/>
                                  </p:stCondLst>
                                  <p:childTnLst>
                                    <p:set>
                                      <p:cBhvr>
                                        <p:cTn id="15" dur="1" fill="hold">
                                          <p:stCondLst>
                                            <p:cond delay="0"/>
                                          </p:stCondLst>
                                        </p:cTn>
                                        <p:tgtEl>
                                          <p:spTgt spid="12"/>
                                        </p:tgtEl>
                                        <p:attrNameLst>
                                          <p:attrName>style.visibility</p:attrName>
                                        </p:attrNameLst>
                                      </p:cBhvr>
                                      <p:to>
                                        <p:strVal val="visible"/>
                                      </p:to>
                                    </p:set>
                                  </p:childTnLst>
                                </p:cTn>
                              </p:par>
                            </p:childTnLst>
                          </p:cTn>
                        </p:par>
                        <p:par>
                          <p:cTn id="16" fill="hold">
                            <p:stCondLst>
                              <p:cond delay="4000"/>
                            </p:stCondLst>
                            <p:childTnLst>
                              <p:par>
                                <p:cTn id="17" presetID="1" presetClass="entr" presetSubtype="0" fill="hold" grpId="0" nodeType="afterEffect">
                                  <p:stCondLst>
                                    <p:cond delay="1000"/>
                                  </p:stCondLst>
                                  <p:childTnLst>
                                    <p:set>
                                      <p:cBhvr>
                                        <p:cTn id="18" dur="1" fill="hold">
                                          <p:stCondLst>
                                            <p:cond delay="0"/>
                                          </p:stCondLst>
                                        </p:cTn>
                                        <p:tgtEl>
                                          <p:spTgt spid="13"/>
                                        </p:tgtEl>
                                        <p:attrNameLst>
                                          <p:attrName>style.visibility</p:attrName>
                                        </p:attrNameLst>
                                      </p:cBhvr>
                                      <p:to>
                                        <p:strVal val="visible"/>
                                      </p:to>
                                    </p:set>
                                  </p:childTnLst>
                                </p:cTn>
                              </p:par>
                            </p:childTnLst>
                          </p:cTn>
                        </p:par>
                        <p:par>
                          <p:cTn id="19" fill="hold">
                            <p:stCondLst>
                              <p:cond delay="5000"/>
                            </p:stCondLst>
                            <p:childTnLst>
                              <p:par>
                                <p:cTn id="20" presetID="1" presetClass="entr" presetSubtype="0" fill="hold" grpId="0" nodeType="afterEffect">
                                  <p:stCondLst>
                                    <p:cond delay="1000"/>
                                  </p:stCondLst>
                                  <p:childTnLst>
                                    <p:set>
                                      <p:cBhvr>
                                        <p:cTn id="21" dur="1" fill="hold">
                                          <p:stCondLst>
                                            <p:cond delay="0"/>
                                          </p:stCondLst>
                                        </p:cTn>
                                        <p:tgtEl>
                                          <p:spTgt spid="14"/>
                                        </p:tgtEl>
                                        <p:attrNameLst>
                                          <p:attrName>style.visibility</p:attrName>
                                        </p:attrNameLst>
                                      </p:cBhvr>
                                      <p:to>
                                        <p:strVal val="visible"/>
                                      </p:to>
                                    </p:set>
                                  </p:childTnLst>
                                </p:cTn>
                              </p:par>
                            </p:childTnLst>
                          </p:cTn>
                        </p:par>
                        <p:par>
                          <p:cTn id="22" fill="hold">
                            <p:stCondLst>
                              <p:cond delay="6000"/>
                            </p:stCondLst>
                            <p:childTnLst>
                              <p:par>
                                <p:cTn id="23" presetID="1" presetClass="entr" presetSubtype="0"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childTnLst>
                                </p:cTn>
                              </p:par>
                            </p:childTnLst>
                          </p:cTn>
                        </p:par>
                        <p:par>
                          <p:cTn id="25" fill="hold">
                            <p:stCondLst>
                              <p:cond delay="7000"/>
                            </p:stCondLst>
                            <p:childTnLst>
                              <p:par>
                                <p:cTn id="26" presetID="1" presetClass="entr" presetSubtype="0" fill="hold" grpId="0" nodeType="afterEffect">
                                  <p:stCondLst>
                                    <p:cond delay="1000"/>
                                  </p:stCondLst>
                                  <p:childTnLst>
                                    <p:set>
                                      <p:cBhvr>
                                        <p:cTn id="27" dur="1" fill="hold">
                                          <p:stCondLst>
                                            <p:cond delay="0"/>
                                          </p:stCondLst>
                                        </p:cTn>
                                        <p:tgtEl>
                                          <p:spTgt spid="16"/>
                                        </p:tgtEl>
                                        <p:attrNameLst>
                                          <p:attrName>style.visibility</p:attrName>
                                        </p:attrNameLst>
                                      </p:cBhvr>
                                      <p:to>
                                        <p:strVal val="visible"/>
                                      </p:to>
                                    </p:set>
                                  </p:childTnLst>
                                </p:cTn>
                              </p:par>
                            </p:childTnLst>
                          </p:cTn>
                        </p:par>
                        <p:par>
                          <p:cTn id="28" fill="hold">
                            <p:stCondLst>
                              <p:cond delay="8000"/>
                            </p:stCondLst>
                            <p:childTnLst>
                              <p:par>
                                <p:cTn id="29" presetID="1" presetClass="entr" presetSubtype="0" fill="hold" grpId="0" nodeType="afterEffect">
                                  <p:stCondLst>
                                    <p:cond delay="1000"/>
                                  </p:stCondLst>
                                  <p:childTnLst>
                                    <p:set>
                                      <p:cBhvr>
                                        <p:cTn id="30" dur="1" fill="hold">
                                          <p:stCondLst>
                                            <p:cond delay="0"/>
                                          </p:stCondLst>
                                        </p:cTn>
                                        <p:tgtEl>
                                          <p:spTgt spid="17"/>
                                        </p:tgtEl>
                                        <p:attrNameLst>
                                          <p:attrName>style.visibility</p:attrName>
                                        </p:attrNameLst>
                                      </p:cBhvr>
                                      <p:to>
                                        <p:strVal val="visible"/>
                                      </p:to>
                                    </p:set>
                                  </p:childTnLst>
                                </p:cTn>
                              </p:par>
                            </p:childTnLst>
                          </p:cTn>
                        </p:par>
                        <p:par>
                          <p:cTn id="31" fill="hold">
                            <p:stCondLst>
                              <p:cond delay="9000"/>
                            </p:stCondLst>
                            <p:childTnLst>
                              <p:par>
                                <p:cTn id="32" presetID="1" presetClass="entr" presetSubtype="0" fill="hold" grpId="0" nodeType="afterEffect">
                                  <p:stCondLst>
                                    <p:cond delay="1000"/>
                                  </p:stCondLst>
                                  <p:childTnLst>
                                    <p:set>
                                      <p:cBhvr>
                                        <p:cTn id="33" dur="1" fill="hold">
                                          <p:stCondLst>
                                            <p:cond delay="0"/>
                                          </p:stCondLst>
                                        </p:cTn>
                                        <p:tgtEl>
                                          <p:spTgt spid="18"/>
                                        </p:tgtEl>
                                        <p:attrNameLst>
                                          <p:attrName>style.visibility</p:attrName>
                                        </p:attrNameLst>
                                      </p:cBhvr>
                                      <p:to>
                                        <p:strVal val="visible"/>
                                      </p:to>
                                    </p:set>
                                  </p:childTnLst>
                                  <p:subTnLst>
                                    <p:audio>
                                      <p:cMediaNode vol="100000">
                                        <p:cTn display="0" masterRel="sameClick">
                                          <p:stCondLst>
                                            <p:cond evt="begin" delay="0">
                                              <p:tn val="32"/>
                                            </p:cond>
                                          </p:stCondLst>
                                          <p:endCondLst>
                                            <p:cond evt="onStopAudio" delay="0">
                                              <p:tgtEl>
                                                <p:sldTgt/>
                                              </p:tgtEl>
                                            </p:cond>
                                          </p:endCondLst>
                                        </p:cTn>
                                        <p:tgtEl>
                                          <p:sndTgt r:embed="rId2" name="laser.wav"/>
                                        </p:tgtEl>
                                      </p:cMediaNode>
                                    </p:audio>
                                  </p:sub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version>
</file>

<file path=customXml/itemProps1.xml><?xml version="1.0" encoding="utf-8"?>
<ds:datastoreItem xmlns:ds="http://schemas.openxmlformats.org/officeDocument/2006/customXml" ds:itemID="{7C5BEA89-3D68-4484-AE47-0C97BC969E3E}">
  <ds:schemaRefs/>
</ds:datastoreItem>
</file>

<file path=docProps/app.xml><?xml version="1.0" encoding="utf-8"?>
<Properties xmlns="http://schemas.openxmlformats.org/officeDocument/2006/extended-properties" xmlns:vt="http://schemas.openxmlformats.org/officeDocument/2006/docPropsVTypes">
  <Template>Adjacency</Template>
  <TotalTime>254</TotalTime>
  <Words>203</Words>
  <Application>Microsoft Office PowerPoint</Application>
  <PresentationFormat>On-screen Show (4:3)</PresentationFormat>
  <Paragraphs>118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Week 14  </vt:lpstr>
      <vt:lpstr>WASH  wash  Wash</vt:lpstr>
      <vt:lpstr>DISHES  dishes  Dishes</vt:lpstr>
      <vt:lpstr>CLOTHES  clothes  Clothes</vt:lpstr>
      <vt:lpstr>CLEAR  clear   Clear</vt:lpstr>
      <vt:lpstr>EMPTY  empty  Empty</vt:lpstr>
      <vt:lpstr>TABLE  table  Table</vt:lpstr>
      <vt:lpstr>TAKE  take   Take</vt:lpstr>
      <vt:lpstr>DRY  dry   Dry</vt:lpstr>
      <vt:lpstr>HOUSE  house   House</vt:lpstr>
      <vt:lpstr>MEAL  meal   Meal</vt:lpstr>
      <vt:lpstr>start again  (but faster)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3 social sight words</dc:title>
  <dc:creator>Stephen Woulds</dc:creator>
  <cp:lastModifiedBy>Stephen Woulds</cp:lastModifiedBy>
  <cp:revision>34</cp:revision>
  <dcterms:created xsi:type="dcterms:W3CDTF">2013-07-18T10:55:53Z</dcterms:created>
  <dcterms:modified xsi:type="dcterms:W3CDTF">2014-02-04T08:46:08Z</dcterms:modified>
</cp:coreProperties>
</file>